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6"/>
  </p:notesMasterIdLst>
  <p:handoutMasterIdLst>
    <p:handoutMasterId r:id="rId77"/>
  </p:handoutMasterIdLst>
  <p:sldIdLst>
    <p:sldId id="256" r:id="rId2"/>
    <p:sldId id="279" r:id="rId3"/>
    <p:sldId id="310" r:id="rId4"/>
    <p:sldId id="311" r:id="rId5"/>
    <p:sldId id="257"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83" r:id="rId19"/>
    <p:sldId id="273" r:id="rId20"/>
    <p:sldId id="274" r:id="rId21"/>
    <p:sldId id="258" r:id="rId22"/>
    <p:sldId id="259" r:id="rId23"/>
    <p:sldId id="278"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8" r:id="rId37"/>
    <p:sldId id="299" r:id="rId38"/>
    <p:sldId id="293" r:id="rId39"/>
    <p:sldId id="301" r:id="rId40"/>
    <p:sldId id="294" r:id="rId41"/>
    <p:sldId id="300" r:id="rId42"/>
    <p:sldId id="296" r:id="rId43"/>
    <p:sldId id="275" r:id="rId44"/>
    <p:sldId id="303" r:id="rId45"/>
    <p:sldId id="297" r:id="rId46"/>
    <p:sldId id="302" r:id="rId47"/>
    <p:sldId id="305" r:id="rId48"/>
    <p:sldId id="306" r:id="rId49"/>
    <p:sldId id="304" r:id="rId50"/>
    <p:sldId id="321" r:id="rId51"/>
    <p:sldId id="276" r:id="rId52"/>
    <p:sldId id="322" r:id="rId53"/>
    <p:sldId id="323" r:id="rId54"/>
    <p:sldId id="325" r:id="rId55"/>
    <p:sldId id="332" r:id="rId56"/>
    <p:sldId id="326" r:id="rId57"/>
    <p:sldId id="333" r:id="rId58"/>
    <p:sldId id="334" r:id="rId59"/>
    <p:sldId id="327" r:id="rId60"/>
    <p:sldId id="328" r:id="rId61"/>
    <p:sldId id="331" r:id="rId62"/>
    <p:sldId id="329" r:id="rId63"/>
    <p:sldId id="330" r:id="rId64"/>
    <p:sldId id="317" r:id="rId65"/>
    <p:sldId id="308" r:id="rId66"/>
    <p:sldId id="307" r:id="rId67"/>
    <p:sldId id="312" r:id="rId68"/>
    <p:sldId id="313" r:id="rId69"/>
    <p:sldId id="314" r:id="rId70"/>
    <p:sldId id="315" r:id="rId71"/>
    <p:sldId id="319" r:id="rId72"/>
    <p:sldId id="320" r:id="rId73"/>
    <p:sldId id="316" r:id="rId74"/>
    <p:sldId id="318" r:id="rId75"/>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73FB79"/>
    <a:srgbClr val="6666FF"/>
    <a:srgbClr val="CC00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9"/>
    <p:restoredTop sz="94671"/>
  </p:normalViewPr>
  <p:slideViewPr>
    <p:cSldViewPr>
      <p:cViewPr varScale="1">
        <p:scale>
          <a:sx n="100" d="100"/>
          <a:sy n="100" d="100"/>
        </p:scale>
        <p:origin x="40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BE20395C-539D-D643-BA4F-09DD171F6A62}" type="presOf" srcId="{BA51854B-B908-074F-A19E-FB7B37E07154}" destId="{A44C85E8-5EE9-5848-BDF1-5B02FA5DE079}" srcOrd="0" destOrd="0" presId="urn:microsoft.com/office/officeart/2005/8/layout/venn1"/>
    <dgm:cxn modelId="{01A5D780-8B16-2248-9368-7E2A2E601B2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DDBDD373-49A9-3046-93E8-5B59F65CB7FD}" type="presOf" srcId="{BA51854B-B908-074F-A19E-FB7B37E07154}" destId="{5F4820FC-C555-FC4F-9826-614653DD061C}" srcOrd="1" destOrd="0" presId="urn:microsoft.com/office/officeart/2005/8/layout/venn1"/>
    <dgm:cxn modelId="{471A165D-D700-844D-AD44-D4970D1FFE81}" type="presOf" srcId="{21BAE801-A125-714A-A57C-07AACA76C01D}" destId="{06C55D81-1621-964F-BC11-C4D77D148B73}" srcOrd="0" destOrd="0" presId="urn:microsoft.com/office/officeart/2005/8/layout/venn1"/>
    <dgm:cxn modelId="{0E0FEF74-2ADD-DD4D-8C75-A0A60161B7F3}"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25B9E603-A74A-0443-8567-75993E0A16FA}" type="presOf" srcId="{850DA347-B19F-1C4B-AA98-F3A24406E8E9}" destId="{86DEB3CD-063E-1648-AE92-DF48BC23602B}" srcOrd="1" destOrd="0" presId="urn:microsoft.com/office/officeart/2005/8/layout/venn1"/>
    <dgm:cxn modelId="{ED639067-ACEB-7842-B864-5DFE79031A7F}" type="presOf" srcId="{21BAE801-A125-714A-A57C-07AACA76C01D}" destId="{39E9B363-5407-2448-8B18-E256D07E94B5}"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EBA6094-466C-FD40-A6C3-BD2F0EC9FF05}" type="presParOf" srcId="{62160D4C-B5EE-D34D-9285-DEC401239DDA}" destId="{A44C85E8-5EE9-5848-BDF1-5B02FA5DE079}" srcOrd="0" destOrd="0" presId="urn:microsoft.com/office/officeart/2005/8/layout/venn1"/>
    <dgm:cxn modelId="{358EC1B3-EA17-8245-AF44-08A73C6F450E}" type="presParOf" srcId="{62160D4C-B5EE-D34D-9285-DEC401239DDA}" destId="{5F4820FC-C555-FC4F-9826-614653DD061C}" srcOrd="1" destOrd="0" presId="urn:microsoft.com/office/officeart/2005/8/layout/venn1"/>
    <dgm:cxn modelId="{7E77C968-0726-414D-B068-783A89742A7C}" type="presParOf" srcId="{62160D4C-B5EE-D34D-9285-DEC401239DDA}" destId="{ED33D060-2F01-7F47-A928-375B31D2E8BD}" srcOrd="2" destOrd="0" presId="urn:microsoft.com/office/officeart/2005/8/layout/venn1"/>
    <dgm:cxn modelId="{AE866DA1-610C-4D47-902E-E0E3672BF63C}" type="presParOf" srcId="{62160D4C-B5EE-D34D-9285-DEC401239DDA}" destId="{86DEB3CD-063E-1648-AE92-DF48BC23602B}" srcOrd="3" destOrd="0" presId="urn:microsoft.com/office/officeart/2005/8/layout/venn1"/>
    <dgm:cxn modelId="{0AF4FC82-5476-8042-A62A-D32FBDB65714}" type="presParOf" srcId="{62160D4C-B5EE-D34D-9285-DEC401239DDA}" destId="{06C55D81-1621-964F-BC11-C4D77D148B73}" srcOrd="4" destOrd="0" presId="urn:microsoft.com/office/officeart/2005/8/layout/venn1"/>
    <dgm:cxn modelId="{8FAA8B60-B99F-0E42-95D7-ACE272292E11}"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81E51D-E93C-6D4D-92FC-13EF47EC0B1E}"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D27483-F07F-1D4F-B93D-48618665F0C1}"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99364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8</a:t>
            </a:fld>
            <a:endParaRPr lang="en-US" altLang="ja-JP"/>
          </a:p>
        </p:txBody>
      </p:sp>
    </p:spTree>
    <p:extLst>
      <p:ext uri="{BB962C8B-B14F-4D97-AF65-F5344CB8AC3E}">
        <p14:creationId xmlns:p14="http://schemas.microsoft.com/office/powerpoint/2010/main" val="18745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16</a:t>
            </a:fld>
            <a:endParaRPr lang="en-US" altLang="ja-JP"/>
          </a:p>
        </p:txBody>
      </p:sp>
    </p:spTree>
    <p:extLst>
      <p:ext uri="{BB962C8B-B14F-4D97-AF65-F5344CB8AC3E}">
        <p14:creationId xmlns:p14="http://schemas.microsoft.com/office/powerpoint/2010/main" val="28867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17</a:t>
            </a:fld>
            <a:endParaRPr lang="en-US" altLang="ja-JP"/>
          </a:p>
        </p:txBody>
      </p:sp>
    </p:spTree>
    <p:extLst>
      <p:ext uri="{BB962C8B-B14F-4D97-AF65-F5344CB8AC3E}">
        <p14:creationId xmlns:p14="http://schemas.microsoft.com/office/powerpoint/2010/main" val="186802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18</a:t>
            </a:fld>
            <a:endParaRPr lang="en-US" altLang="ja-JP"/>
          </a:p>
        </p:txBody>
      </p:sp>
    </p:spTree>
    <p:extLst>
      <p:ext uri="{BB962C8B-B14F-4D97-AF65-F5344CB8AC3E}">
        <p14:creationId xmlns:p14="http://schemas.microsoft.com/office/powerpoint/2010/main" val="29519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49</a:t>
            </a:fld>
            <a:endParaRPr lang="en-US" altLang="ja-JP"/>
          </a:p>
        </p:txBody>
      </p:sp>
    </p:spTree>
    <p:extLst>
      <p:ext uri="{BB962C8B-B14F-4D97-AF65-F5344CB8AC3E}">
        <p14:creationId xmlns:p14="http://schemas.microsoft.com/office/powerpoint/2010/main" val="26026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52</a:t>
            </a:fld>
            <a:endParaRPr lang="en-US" altLang="ja-JP"/>
          </a:p>
        </p:txBody>
      </p:sp>
    </p:spTree>
    <p:extLst>
      <p:ext uri="{BB962C8B-B14F-4D97-AF65-F5344CB8AC3E}">
        <p14:creationId xmlns:p14="http://schemas.microsoft.com/office/powerpoint/2010/main" val="134555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73</a:t>
            </a:fld>
            <a:endParaRPr lang="en-US" altLang="ja-JP"/>
          </a:p>
        </p:txBody>
      </p:sp>
    </p:spTree>
    <p:extLst>
      <p:ext uri="{BB962C8B-B14F-4D97-AF65-F5344CB8AC3E}">
        <p14:creationId xmlns:p14="http://schemas.microsoft.com/office/powerpoint/2010/main" val="98401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8036796-DAD4-814F-8EA5-D076F45E2090}" type="slidenum">
              <a:rPr lang="en-US" altLang="ja-JP"/>
              <a:pPr/>
              <a:t>‹#›</a:t>
            </a:fld>
            <a:endParaRPr lang="en-US" altLang="ja-JP"/>
          </a:p>
        </p:txBody>
      </p:sp>
    </p:spTree>
    <p:extLst>
      <p:ext uri="{BB962C8B-B14F-4D97-AF65-F5344CB8AC3E}">
        <p14:creationId xmlns:p14="http://schemas.microsoft.com/office/powerpoint/2010/main" val="7087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9CADE99B-3D88-B949-9559-78D0F99B735C}" type="slidenum">
              <a:rPr lang="en-US" altLang="ja-JP"/>
              <a:pPr/>
              <a:t>‹#›</a:t>
            </a:fld>
            <a:endParaRPr lang="en-US" altLang="ja-JP"/>
          </a:p>
        </p:txBody>
      </p:sp>
    </p:spTree>
    <p:extLst>
      <p:ext uri="{BB962C8B-B14F-4D97-AF65-F5344CB8AC3E}">
        <p14:creationId xmlns:p14="http://schemas.microsoft.com/office/powerpoint/2010/main" val="5321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293DBD1-D3CB-4C46-8915-CBD25B639FAC}" type="slidenum">
              <a:rPr lang="en-US" altLang="ja-JP"/>
              <a:pPr/>
              <a:t>‹#›</a:t>
            </a:fld>
            <a:endParaRPr lang="en-US" altLang="ja-JP"/>
          </a:p>
        </p:txBody>
      </p:sp>
    </p:spTree>
    <p:extLst>
      <p:ext uri="{BB962C8B-B14F-4D97-AF65-F5344CB8AC3E}">
        <p14:creationId xmlns:p14="http://schemas.microsoft.com/office/powerpoint/2010/main" val="10026782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FA1B772B-B34A-714C-B67A-C929857E7B49}" type="slidenum">
              <a:rPr lang="en-US" altLang="ja-JP"/>
              <a:pPr/>
              <a:t>‹#›</a:t>
            </a:fld>
            <a:endParaRPr lang="en-US" altLang="ja-JP"/>
          </a:p>
        </p:txBody>
      </p:sp>
    </p:spTree>
    <p:extLst>
      <p:ext uri="{BB962C8B-B14F-4D97-AF65-F5344CB8AC3E}">
        <p14:creationId xmlns:p14="http://schemas.microsoft.com/office/powerpoint/2010/main" val="122188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57C2E0F-8109-EC43-B5F3-1CC942FD576D}" type="slidenum">
              <a:rPr lang="en-US" altLang="ja-JP"/>
              <a:pPr/>
              <a:t>‹#›</a:t>
            </a:fld>
            <a:endParaRPr lang="en-US" altLang="ja-JP"/>
          </a:p>
        </p:txBody>
      </p:sp>
    </p:spTree>
    <p:extLst>
      <p:ext uri="{BB962C8B-B14F-4D97-AF65-F5344CB8AC3E}">
        <p14:creationId xmlns:p14="http://schemas.microsoft.com/office/powerpoint/2010/main" val="20193192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F2D515-5571-484E-AA20-BC86A55FF1D9}" type="slidenum">
              <a:rPr lang="en-US" altLang="ja-JP"/>
              <a:pPr/>
              <a:t>‹#›</a:t>
            </a:fld>
            <a:endParaRPr lang="en-US" altLang="ja-JP"/>
          </a:p>
        </p:txBody>
      </p:sp>
    </p:spTree>
    <p:extLst>
      <p:ext uri="{BB962C8B-B14F-4D97-AF65-F5344CB8AC3E}">
        <p14:creationId xmlns:p14="http://schemas.microsoft.com/office/powerpoint/2010/main" val="201531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D5FCA92-803A-AB40-A284-493F2EDF378E}" type="slidenum">
              <a:rPr lang="en-US" altLang="ja-JP"/>
              <a:pPr/>
              <a:t>‹#›</a:t>
            </a:fld>
            <a:endParaRPr lang="en-US" altLang="ja-JP"/>
          </a:p>
        </p:txBody>
      </p:sp>
    </p:spTree>
    <p:extLst>
      <p:ext uri="{BB962C8B-B14F-4D97-AF65-F5344CB8AC3E}">
        <p14:creationId xmlns:p14="http://schemas.microsoft.com/office/powerpoint/2010/main" val="132954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BB4902D7-EE0A-7B4E-9827-88A578A867A6}" type="slidenum">
              <a:rPr lang="en-US" altLang="ja-JP"/>
              <a:pPr/>
              <a:t>‹#›</a:t>
            </a:fld>
            <a:endParaRPr lang="en-US" altLang="ja-JP"/>
          </a:p>
        </p:txBody>
      </p:sp>
    </p:spTree>
    <p:extLst>
      <p:ext uri="{BB962C8B-B14F-4D97-AF65-F5344CB8AC3E}">
        <p14:creationId xmlns:p14="http://schemas.microsoft.com/office/powerpoint/2010/main" val="110192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A70B2C9-D1C4-7F47-A61D-0269AE79F16A}" type="slidenum">
              <a:rPr lang="en-US" altLang="ja-JP"/>
              <a:pPr/>
              <a:t>‹#›</a:t>
            </a:fld>
            <a:endParaRPr lang="en-US" altLang="ja-JP"/>
          </a:p>
        </p:txBody>
      </p:sp>
    </p:spTree>
    <p:extLst>
      <p:ext uri="{BB962C8B-B14F-4D97-AF65-F5344CB8AC3E}">
        <p14:creationId xmlns:p14="http://schemas.microsoft.com/office/powerpoint/2010/main" val="10161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37298B63-719E-0749-A658-520740C2C4D4}" type="slidenum">
              <a:rPr lang="en-US" altLang="ja-JP"/>
              <a:pPr/>
              <a:t>‹#›</a:t>
            </a:fld>
            <a:endParaRPr lang="en-US" altLang="ja-JP"/>
          </a:p>
        </p:txBody>
      </p:sp>
    </p:spTree>
    <p:extLst>
      <p:ext uri="{BB962C8B-B14F-4D97-AF65-F5344CB8AC3E}">
        <p14:creationId xmlns:p14="http://schemas.microsoft.com/office/powerpoint/2010/main" val="53738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AA8F56A-D4FC-624D-96EF-6FF8F3C552FC}" type="slidenum">
              <a:rPr lang="en-US" altLang="ja-JP"/>
              <a:pPr/>
              <a:t>‹#›</a:t>
            </a:fld>
            <a:endParaRPr lang="en-US" altLang="ja-JP"/>
          </a:p>
        </p:txBody>
      </p:sp>
    </p:spTree>
    <p:extLst>
      <p:ext uri="{BB962C8B-B14F-4D97-AF65-F5344CB8AC3E}">
        <p14:creationId xmlns:p14="http://schemas.microsoft.com/office/powerpoint/2010/main" val="1653160917"/>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A79D3D67-A5B1-F141-8262-88460BE49C1C}"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fu/foss4g2016tokyo" TargetMode="Externa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4" Type="http://schemas.openxmlformats.org/officeDocument/2006/relationships/hyperlink" Target="https://github.com/mapbox/mapbox-gl-js" TargetMode="External"/><Relationship Id="rId5" Type="http://schemas.openxmlformats.org/officeDocument/2006/relationships/hyperlink" Target="http://www.gsi.go.jp/kankyochiri/gm_jpn.html" TargetMode="External"/><Relationship Id="rId6" Type="http://schemas.openxmlformats.org/officeDocument/2006/relationships/hyperlink" Target="https://github.com/globalmaps-vt/gmjp22vt"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gist.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hyperlink" Target="https://gist.github.com/hfu/05e186f0f54dc98b5ead9e673b4ac04d" TargetMode="External"/><Relationship Id="rId4" Type="http://schemas.openxmlformats.org/officeDocument/2006/relationships/image" Target="../media/image20.png"/><Relationship Id="rId5" Type="http://schemas.openxmlformats.org/officeDocument/2006/relationships/hyperlink" Target="https://bl.ocks.org/hfu/05e186f0f54dc98b5ead9e673b4ac04d" TargetMode="External"/><Relationship Id="rId6" Type="http://schemas.openxmlformats.org/officeDocument/2006/relationships/hyperlink" Target="https://bl.ocks.org/hfu/raw/05e186f0f54dc98b5ead9e673b4ac04d"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lobalmaps-vt/demo/tree/master/mapboxgl" TargetMode="External"/><Relationship Id="rId4" Type="http://schemas.openxmlformats.org/officeDocument/2006/relationships/hyperlink" Target="https://github.com/globalmaps/projectmanagement/blob/master/index.md" TargetMode="External"/><Relationship Id="rId1" Type="http://schemas.openxmlformats.org/officeDocument/2006/relationships/slideLayout" Target="../slideLayouts/slideLayout2.xml"/><Relationship Id="rId2" Type="http://schemas.openxmlformats.org/officeDocument/2006/relationships/hyperlink" Target="https://globalmaps-vt.github.io/demo/mapboxgl/jp2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mapbox.com/mapbox-gl-style-spec/#paint-line-color" TargetMode="External"/><Relationship Id="rId4" Type="http://schemas.openxmlformats.org/officeDocument/2006/relationships/hyperlink" Target="https://www.mapbox.com/mapbox-gl-style-spec/#paint-line-width" TargetMode="External"/><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lobalmaps-vt/inspector/blob/master/inspector.md" TargetMode="Externa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hyperlink" Target="https://github.com/globalmaps-vt/dem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hyperlink" Target="https://github.com/globalmaps-vt/demo/blob/master/make.r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1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11.tif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globalmaps-vt/demo" TargetMode="External"/><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hyperlink" Target="https://hfu.github.io/gmjp22v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hyperlink" Target="http://www.gsi.go.jp/common/000145450.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lobalmaps-vt/converter" TargetMode="External"/><Relationship Id="rId4" Type="http://schemas.openxmlformats.org/officeDocument/2006/relationships/hyperlink" Target="https://github.com/globalmaps/" TargetMode="External"/><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7384"/>
            <a:ext cx="9144001" cy="6597352"/>
          </a:xfrm>
          <a:prstGeom prst="rect">
            <a:avLst/>
          </a:prstGeom>
        </p:spPr>
      </p:pic>
      <p:sp>
        <p:nvSpPr>
          <p:cNvPr id="15361" name="タイトル 1"/>
          <p:cNvSpPr>
            <a:spLocks noGrp="1"/>
          </p:cNvSpPr>
          <p:nvPr>
            <p:ph type="ctrTitle"/>
          </p:nvPr>
        </p:nvSpPr>
        <p:spPr>
          <a:xfrm>
            <a:off x="-1" y="2607047"/>
            <a:ext cx="9144001" cy="1731615"/>
          </a:xfrm>
          <a:solidFill>
            <a:schemeClr val="tx1">
              <a:alpha val="12000"/>
            </a:schemeClr>
          </a:solidFill>
        </p:spPr>
        <p:txBody>
          <a:bodyPr/>
          <a:lstStyle/>
          <a:p>
            <a:pPr eaLnBrk="1" hangingPunct="1"/>
            <a:r>
              <a:rPr lang="ja-JP" altLang="en-US" sz="5400" dirty="0" smtClean="0">
                <a:solidFill>
                  <a:schemeClr val="bg1"/>
                </a:solidFill>
              </a:rPr>
              <a:t>バイナリベクトルタイルを操ろう</a:t>
            </a:r>
            <a:r>
              <a:rPr lang="en-US" altLang="ja-JP" sz="5400" dirty="0" smtClean="0">
                <a:solidFill>
                  <a:schemeClr val="bg1"/>
                </a:solidFill>
              </a:rPr>
              <a:t/>
            </a:r>
            <a:br>
              <a:rPr lang="en-US" altLang="ja-JP" sz="5400" dirty="0" smtClean="0">
                <a:solidFill>
                  <a:schemeClr val="bg1"/>
                </a:solidFill>
              </a:rPr>
            </a:br>
            <a:r>
              <a:rPr lang="en-US" altLang="ja-JP" sz="5400" dirty="0" smtClean="0">
                <a:solidFill>
                  <a:schemeClr val="bg1"/>
                </a:solidFill>
              </a:rPr>
              <a:t>Drive binary vector tiles</a:t>
            </a:r>
            <a:endParaRPr lang="ja-JP" altLang="en-US" sz="5400" dirty="0">
              <a:solidFill>
                <a:schemeClr val="bg1"/>
              </a:solidFill>
            </a:endParaRPr>
          </a:p>
        </p:txBody>
      </p:sp>
      <p:sp>
        <p:nvSpPr>
          <p:cNvPr id="15362" name="サブタイトル 2"/>
          <p:cNvSpPr>
            <a:spLocks noGrp="1"/>
          </p:cNvSpPr>
          <p:nvPr>
            <p:ph type="subTitle" idx="1"/>
          </p:nvPr>
        </p:nvSpPr>
        <p:spPr>
          <a:xfrm>
            <a:off x="1371600" y="4869160"/>
            <a:ext cx="6400800" cy="1170310"/>
          </a:xfrm>
        </p:spPr>
        <p:txBody>
          <a:bodyPr/>
          <a:lstStyle/>
          <a:p>
            <a:pPr eaLnBrk="1" hangingPunct="1"/>
            <a:r>
              <a:rPr lang="en-US" altLang="ja-JP" dirty="0" err="1" smtClean="0">
                <a:solidFill>
                  <a:schemeClr val="bg1"/>
                </a:solidFill>
              </a:rPr>
              <a:t>Hidenori</a:t>
            </a:r>
            <a:r>
              <a:rPr lang="en-US" altLang="ja-JP" dirty="0">
                <a:solidFill>
                  <a:schemeClr val="bg1"/>
                </a:solidFill>
              </a:rPr>
              <a:t> </a:t>
            </a:r>
            <a:r>
              <a:rPr lang="en-US" altLang="ja-JP" dirty="0" smtClean="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xfrm>
            <a:off x="6920607" y="4769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7FF1C35-C3E7-1E42-9C63-8548EF71E787}" type="slidenum">
              <a:rPr lang="en-US" altLang="ja-JP" sz="1800">
                <a:solidFill>
                  <a:schemeClr val="bg1"/>
                </a:solidFill>
              </a:rPr>
              <a:pPr/>
              <a:t>1</a:t>
            </a:fld>
            <a:endParaRPr lang="en-US" altLang="ja-JP" sz="1800" dirty="0">
              <a:solidFill>
                <a:schemeClr val="bg1"/>
              </a:solidFill>
            </a:endParaRPr>
          </a:p>
        </p:txBody>
      </p:sp>
      <p:sp>
        <p:nvSpPr>
          <p:cNvPr id="2" name="正方形/長方形 1"/>
          <p:cNvSpPr/>
          <p:nvPr/>
        </p:nvSpPr>
        <p:spPr>
          <a:xfrm>
            <a:off x="5220146" y="115888"/>
            <a:ext cx="3816350" cy="1557337"/>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2016-11-04 14:00/17:00</a:t>
            </a:r>
          </a:p>
          <a:p>
            <a:pPr algn="ctr">
              <a:defRPr/>
            </a:pPr>
            <a:r>
              <a:rPr lang="en-US" altLang="ja-JP" dirty="0" smtClean="0"/>
              <a:t>FOSS4G 2016 TOKYO</a:t>
            </a:r>
          </a:p>
          <a:p>
            <a:pPr algn="ctr">
              <a:defRPr/>
            </a:pPr>
            <a:r>
              <a:rPr lang="ja-JP" altLang="en-US" dirty="0" smtClean="0"/>
              <a:t>ハンズオンセッション</a:t>
            </a:r>
            <a:endParaRPr lang="en-US" altLang="ja-JP" dirty="0" smtClean="0"/>
          </a:p>
          <a:p>
            <a:pPr algn="ctr">
              <a:defRPr/>
            </a:pPr>
            <a:r>
              <a:rPr lang="en-US" altLang="ja-JP" dirty="0" smtClean="0"/>
              <a:t>@</a:t>
            </a:r>
            <a:r>
              <a:rPr lang="ja-JP" altLang="en-US" dirty="0" smtClean="0"/>
              <a:t>東京大学駒場リサーチキャンパス</a:t>
            </a:r>
            <a:endParaRPr lang="en-US" altLang="ja-JP" dirty="0" smtClean="0"/>
          </a:p>
          <a:p>
            <a:pPr algn="ctr">
              <a:defRPr/>
            </a:pPr>
            <a:r>
              <a:rPr lang="en-US" altLang="ja-JP" dirty="0" smtClean="0"/>
              <a:t>An</a:t>
            </a:r>
            <a:r>
              <a:rPr lang="ja-JP" altLang="en-US" dirty="0" smtClean="0"/>
              <a:t>棟</a:t>
            </a:r>
            <a:r>
              <a:rPr lang="en-US" altLang="ja-JP" dirty="0" smtClean="0"/>
              <a:t>2F</a:t>
            </a:r>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10</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4005064"/>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276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地理院の背景施策</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11</a:t>
            </a:fld>
            <a:endParaRPr lang="en-US" altLang="ja-JP"/>
          </a:p>
        </p:txBody>
      </p:sp>
      <p:pic>
        <p:nvPicPr>
          <p:cNvPr id="6" name="図 5"/>
          <p:cNvPicPr>
            <a:picLocks noChangeAspect="1"/>
          </p:cNvPicPr>
          <p:nvPr/>
        </p:nvPicPr>
        <p:blipFill rotWithShape="1">
          <a:blip r:embed="rId2"/>
          <a:srcRect t="2390" b="3189"/>
          <a:stretch/>
        </p:blipFill>
        <p:spPr>
          <a:xfrm>
            <a:off x="467544" y="692696"/>
            <a:ext cx="8100392" cy="5688632"/>
          </a:xfrm>
          <a:prstGeom prst="rect">
            <a:avLst/>
          </a:prstGeom>
          <a:ln>
            <a:solidFill>
              <a:schemeClr val="tx1"/>
            </a:solidFill>
          </a:ln>
        </p:spPr>
      </p:pic>
      <p:sp>
        <p:nvSpPr>
          <p:cNvPr id="7" name="正方形/長方形 6"/>
          <p:cNvSpPr/>
          <p:nvPr/>
        </p:nvSpPr>
        <p:spPr>
          <a:xfrm>
            <a:off x="467544" y="6381328"/>
            <a:ext cx="3954929" cy="369332"/>
          </a:xfrm>
          <a:prstGeom prst="rect">
            <a:avLst/>
          </a:prstGeom>
        </p:spPr>
        <p:txBody>
          <a:bodyPr wrap="none">
            <a:spAutoFit/>
          </a:bodyPr>
          <a:lstStyle/>
          <a:p>
            <a:r>
              <a:rPr lang="ja-JP" altLang="en-US" smtClean="0"/>
              <a:t>http://ccpn.gsi.go.jp/CCPNgaiyou.pdf</a:t>
            </a:r>
            <a:endParaRPr lang="ja-JP" altLang="en-US"/>
          </a:p>
        </p:txBody>
      </p:sp>
    </p:spTree>
    <p:extLst>
      <p:ext uri="{BB962C8B-B14F-4D97-AF65-F5344CB8AC3E}">
        <p14:creationId xmlns:p14="http://schemas.microsoft.com/office/powerpoint/2010/main" val="144949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12</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1589482"/>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234156" y="4869160"/>
            <a:ext cx="2465636" cy="50405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085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ベクトルタイルの技術的メリット</a:t>
            </a:r>
            <a:endParaRPr kumimoji="1" lang="ja-JP" altLang="en-US" dirty="0"/>
          </a:p>
        </p:txBody>
      </p:sp>
      <p:sp>
        <p:nvSpPr>
          <p:cNvPr id="3" name="コンテンツ プレースホルダー 2"/>
          <p:cNvSpPr>
            <a:spLocks noGrp="1"/>
          </p:cNvSpPr>
          <p:nvPr>
            <p:ph idx="1"/>
          </p:nvPr>
        </p:nvSpPr>
        <p:spPr>
          <a:xfrm>
            <a:off x="457200" y="908720"/>
            <a:ext cx="8229600" cy="4968552"/>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開発者側・利用者側で表現が調整できるようになるので、少ない種類のデータで多くの　目的に対応できる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（特に大縮尺で）配信すべきデータ量を大幅に絞ることができる</a:t>
            </a:r>
            <a:endParaRPr lang="en-US" altLang="ja-JP" dirty="0" smtClean="0">
              <a:latin typeface="MS PMincho" charset="-128"/>
              <a:ea typeface="MS PMincho" charset="-128"/>
              <a:cs typeface="MS PMincho" charset="-128"/>
            </a:endParaRPr>
          </a:p>
          <a:p>
            <a:pPr lvl="1">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「オーバーズーミング」</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属性を用いるなどして、外部のデータとリンクできる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他のデータと混合して使うことが容易になる</a:t>
            </a:r>
            <a:endParaRPr kumimoji="1" lang="en-US" altLang="ja-JP" dirty="0" smtClean="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13</a:t>
            </a:fld>
            <a:endParaRPr lang="en-US" altLang="ja-JP"/>
          </a:p>
        </p:txBody>
      </p:sp>
      <p:sp>
        <p:nvSpPr>
          <p:cNvPr id="5" name="テキスト ボックス 4"/>
          <p:cNvSpPr txBox="1"/>
          <p:nvPr/>
        </p:nvSpPr>
        <p:spPr>
          <a:xfrm>
            <a:off x="4932040" y="6237312"/>
            <a:ext cx="4041491" cy="369332"/>
          </a:xfrm>
          <a:prstGeom prst="rect">
            <a:avLst/>
          </a:prstGeom>
          <a:noFill/>
        </p:spPr>
        <p:txBody>
          <a:bodyPr wrap="none" rtlCol="0">
            <a:spAutoFit/>
          </a:bodyPr>
          <a:lstStyle/>
          <a:p>
            <a:r>
              <a:rPr kumimoji="1" lang="ja-JP" altLang="en-US" dirty="0" smtClean="0"/>
              <a:t>これに、</a:t>
            </a:r>
            <a:r>
              <a:rPr kumimoji="1" lang="ja-JP" altLang="en-US" smtClean="0"/>
              <a:t>タイルの技術的メリットが加わる</a:t>
            </a:r>
            <a:endParaRPr kumimoji="1" lang="ja-JP" altLang="en-US" dirty="0"/>
          </a:p>
        </p:txBody>
      </p:sp>
    </p:spTree>
    <p:extLst>
      <p:ext uri="{BB962C8B-B14F-4D97-AF65-F5344CB8AC3E}">
        <p14:creationId xmlns:p14="http://schemas.microsoft.com/office/powerpoint/2010/main" val="181663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タイルの技術的メリット</a:t>
            </a:r>
            <a:endParaRPr kumimoji="1" lang="ja-JP" altLang="en-US" dirty="0"/>
          </a:p>
        </p:txBody>
      </p:sp>
      <p:sp>
        <p:nvSpPr>
          <p:cNvPr id="3" name="コンテンツ プレースホルダー 2"/>
          <p:cNvSpPr>
            <a:spLocks noGrp="1"/>
          </p:cNvSpPr>
          <p:nvPr>
            <p:ph idx="1"/>
          </p:nvPr>
        </p:nvSpPr>
        <p:spPr>
          <a:xfrm>
            <a:off x="457200" y="1019869"/>
            <a:ext cx="8229600" cy="5217443"/>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スタティックなリソースなので、</a:t>
            </a:r>
            <a:r>
              <a:rPr lang="en-US" altLang="ja-JP" dirty="0" smtClean="0">
                <a:latin typeface="MS PMincho" charset="-128"/>
                <a:ea typeface="MS PMincho" charset="-128"/>
                <a:cs typeface="MS PMincho" charset="-128"/>
              </a:rPr>
              <a:t>CDN</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Contents Delivery Network</a:t>
            </a:r>
            <a:r>
              <a:rPr lang="ja-JP" altLang="en-US" dirty="0" smtClean="0">
                <a:latin typeface="MS PMincho" charset="-128"/>
                <a:ea typeface="MS PMincho" charset="-128"/>
                <a:cs typeface="MS PMincho" charset="-128"/>
              </a:rPr>
              <a:t>）などウェブの基礎技術との親和性が高く、攻撃に相対的に強くて、速度を確保しやすく、スケーラブルである。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オフラインキャッシュを含むキャッシュが容易であり、タイルセットの差分更新技術も確立されている。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事実上の標準に対応したタイルセットやソフトウェアが複数あって、インターオペラビリティが当然の前提となってきている。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14</a:t>
            </a:fld>
            <a:endParaRPr lang="en-US" altLang="ja-JP"/>
          </a:p>
        </p:txBody>
      </p:sp>
    </p:spTree>
    <p:extLst>
      <p:ext uri="{BB962C8B-B14F-4D97-AF65-F5344CB8AC3E}">
        <p14:creationId xmlns:p14="http://schemas.microsoft.com/office/powerpoint/2010/main" val="650173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地理院の施策的背景</a:t>
            </a:r>
            <a:endParaRPr kumimoji="1" lang="ja-JP" altLang="en-US" dirty="0"/>
          </a:p>
        </p:txBody>
      </p:sp>
      <p:sp>
        <p:nvSpPr>
          <p:cNvPr id="3" name="コンテンツ プレースホルダー 2"/>
          <p:cNvSpPr>
            <a:spLocks noGrp="1"/>
          </p:cNvSpPr>
          <p:nvPr>
            <p:ph idx="1"/>
          </p:nvPr>
        </p:nvSpPr>
        <p:spPr>
          <a:xfrm>
            <a:off x="179512" y="620688"/>
            <a:ext cx="8856984" cy="6048672"/>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rgbClr val="7030A0"/>
                </a:solidFill>
              </a:rPr>
              <a:t>国土地理院研究開発基本計画（平成</a:t>
            </a:r>
            <a:r>
              <a:rPr kumimoji="1" lang="en-US" altLang="ja-JP" dirty="0" smtClean="0">
                <a:solidFill>
                  <a:srgbClr val="7030A0"/>
                </a:solidFill>
              </a:rPr>
              <a:t>26</a:t>
            </a:r>
            <a:r>
              <a:rPr kumimoji="1" lang="ja-JP" altLang="en-US" dirty="0" smtClean="0">
                <a:solidFill>
                  <a:srgbClr val="7030A0"/>
                </a:solidFill>
              </a:rPr>
              <a:t>年度</a:t>
            </a:r>
            <a:r>
              <a:rPr kumimoji="1" lang="en-US" altLang="ja-JP" dirty="0" smtClean="0">
                <a:solidFill>
                  <a:srgbClr val="7030A0"/>
                </a:solidFill>
              </a:rPr>
              <a:t>〜</a:t>
            </a:r>
            <a:r>
              <a:rPr kumimoji="1" lang="ja-JP" altLang="en-US" dirty="0" smtClean="0">
                <a:solidFill>
                  <a:srgbClr val="7030A0"/>
                </a:solidFill>
              </a:rPr>
              <a:t>平成</a:t>
            </a:r>
            <a:r>
              <a:rPr kumimoji="1" lang="en-US" altLang="ja-JP" dirty="0" smtClean="0">
                <a:solidFill>
                  <a:srgbClr val="7030A0"/>
                </a:solidFill>
              </a:rPr>
              <a:t>30</a:t>
            </a:r>
            <a:r>
              <a:rPr kumimoji="1" lang="ja-JP" altLang="en-US" dirty="0" smtClean="0">
                <a:solidFill>
                  <a:srgbClr val="7030A0"/>
                </a:solidFill>
              </a:rPr>
              <a:t>年度）</a:t>
            </a:r>
            <a:r>
              <a:rPr lang="ja-JP" altLang="en-US" sz="3300" dirty="0" smtClean="0">
                <a:solidFill>
                  <a:srgbClr val="7030A0"/>
                </a:solidFill>
                <a:latin typeface="MS PMincho" charset="-128"/>
                <a:ea typeface="MS PMincho" charset="-128"/>
                <a:cs typeface="MS PMincho" charset="-128"/>
              </a:rPr>
              <a:t>地理</a:t>
            </a:r>
            <a:r>
              <a:rPr lang="ja-JP" altLang="en-US" sz="3300" dirty="0">
                <a:solidFill>
                  <a:srgbClr val="7030A0"/>
                </a:solidFill>
                <a:latin typeface="MS PMincho" charset="-128"/>
                <a:ea typeface="MS PMincho" charset="-128"/>
                <a:cs typeface="MS PMincho" charset="-128"/>
              </a:rPr>
              <a:t>空間情報の高度活用を推進するための研究</a:t>
            </a:r>
            <a:r>
              <a:rPr lang="ja-JP" altLang="en-US" sz="3300" dirty="0" smtClean="0">
                <a:solidFill>
                  <a:srgbClr val="7030A0"/>
                </a:solidFill>
                <a:latin typeface="MS PMincho" charset="-128"/>
                <a:ea typeface="MS PMincho" charset="-128"/>
                <a:cs typeface="MS PMincho" charset="-128"/>
              </a:rPr>
              <a:t>開発</a:t>
            </a:r>
            <a:endParaRPr lang="en-US" altLang="ja-JP" sz="3300" dirty="0">
              <a:solidFill>
                <a:srgbClr val="7030A0"/>
              </a:solidFill>
              <a:latin typeface="MS PMincho" charset="-128"/>
              <a:ea typeface="MS PMincho" charset="-128"/>
              <a:cs typeface="MS PMinch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地理</a:t>
            </a:r>
            <a:r>
              <a:rPr lang="ja-JP" altLang="en-US" dirty="0">
                <a:latin typeface="HGMaruGothicMPRO" charset="-128"/>
                <a:ea typeface="HGMaruGothicMPRO" charset="-128"/>
                <a:cs typeface="HGMaruGothicMPRO" charset="-128"/>
              </a:rPr>
              <a:t>空間情報の高度活用を推進するために、国のオープンデータ戦略と</a:t>
            </a:r>
            <a:r>
              <a:rPr lang="ja-JP" altLang="en-US" dirty="0" smtClean="0">
                <a:latin typeface="HGMaruGothicMPRO" charset="-128"/>
                <a:ea typeface="HGMaruGothicMPRO" charset="-128"/>
                <a:cs typeface="HGMaruGothicMPRO" charset="-128"/>
              </a:rPr>
              <a:t>整合</a:t>
            </a:r>
            <a:r>
              <a:rPr lang="ja-JP" altLang="en-US" dirty="0">
                <a:latin typeface="HGMaruGothicMPRO" charset="-128"/>
                <a:ea typeface="HGMaruGothicMPRO" charset="-128"/>
                <a:cs typeface="HGMaruGothicMPRO" charset="-128"/>
              </a:rPr>
              <a:t>した効果的・効率的なデータ公開方法の検討、公共測量制度の効果分析を 行い、適用可能な成果が得られることを目指す</a:t>
            </a:r>
            <a:r>
              <a:rPr lang="ja-JP" altLang="en-US" dirty="0" smtClean="0">
                <a:latin typeface="HGMaruGothicMPRO" charset="-128"/>
                <a:ea typeface="HGMaruGothicMPRO" charset="-128"/>
                <a:cs typeface="HGMaruGothicMPRO" charset="-128"/>
              </a:rPr>
              <a:t>。</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また、ウェブマッピングに使用</a:t>
            </a:r>
            <a:r>
              <a:rPr lang="ja-JP" altLang="en-US" dirty="0">
                <a:latin typeface="HGMaruGothicMPRO" charset="-128"/>
                <a:ea typeface="HGMaruGothicMPRO" charset="-128"/>
                <a:cs typeface="HGMaruGothicMPRO" charset="-128"/>
              </a:rPr>
              <a:t>しているタイル技術について、測量成果のベクトルタイル配信による</a:t>
            </a:r>
            <a:r>
              <a:rPr lang="ja-JP" altLang="en-US" dirty="0" smtClean="0">
                <a:latin typeface="HGMaruGothicMPRO" charset="-128"/>
                <a:ea typeface="HGMaruGothicMPRO" charset="-128"/>
                <a:cs typeface="HGMaruGothicMPRO" charset="-128"/>
              </a:rPr>
              <a:t>技術的</a:t>
            </a:r>
            <a:r>
              <a:rPr lang="ja-JP" altLang="en-US" dirty="0">
                <a:latin typeface="HGMaruGothicMPRO" charset="-128"/>
                <a:ea typeface="HGMaruGothicMPRO" charset="-128"/>
                <a:cs typeface="HGMaruGothicMPRO" charset="-128"/>
              </a:rPr>
              <a:t>効果、政策的影響を検討し、</a:t>
            </a:r>
            <a:r>
              <a:rPr lang="ja-JP" altLang="en-US" u="sng" dirty="0">
                <a:solidFill>
                  <a:srgbClr val="FF0000"/>
                </a:solidFill>
                <a:latin typeface="HGMaruGothicMPRO" charset="-128"/>
                <a:ea typeface="HGMaruGothicMPRO" charset="-128"/>
                <a:cs typeface="HGMaruGothicMPRO" charset="-128"/>
              </a:rPr>
              <a:t>世界最先端のベクトルタイル提供事業を</a:t>
            </a:r>
            <a:r>
              <a:rPr lang="ja-JP" altLang="en-US" u="sng" dirty="0" smtClean="0">
                <a:solidFill>
                  <a:srgbClr val="FF0000"/>
                </a:solidFill>
                <a:latin typeface="HGMaruGothicMPRO" charset="-128"/>
                <a:ea typeface="HGMaruGothicMPRO" charset="-128"/>
                <a:cs typeface="HGMaruGothicMPRO" charset="-128"/>
              </a:rPr>
              <a:t>実現</a:t>
            </a:r>
            <a:r>
              <a:rPr lang="ja-JP" altLang="en-US" u="sng" dirty="0">
                <a:solidFill>
                  <a:srgbClr val="FF0000"/>
                </a:solidFill>
                <a:latin typeface="HGMaruGothicMPRO" charset="-128"/>
                <a:ea typeface="HGMaruGothicMPRO" charset="-128"/>
                <a:cs typeface="HGMaruGothicMPRO" charset="-128"/>
              </a:rPr>
              <a:t>する</a:t>
            </a:r>
            <a:r>
              <a:rPr lang="ja-JP" altLang="en-US" dirty="0">
                <a:latin typeface="HGMaruGothicMPRO" charset="-128"/>
                <a:ea typeface="HGMaruGothicMPRO" charset="-128"/>
                <a:cs typeface="HGMaruGothicMPRO" charset="-128"/>
              </a:rPr>
              <a:t>ための研究開発を行うとともに、国内外での</a:t>
            </a:r>
            <a:r>
              <a:rPr lang="ja-JP" altLang="en-US" u="sng" dirty="0">
                <a:solidFill>
                  <a:srgbClr val="0000FF"/>
                </a:solidFill>
                <a:latin typeface="HGMaruGothicMPRO" charset="-128"/>
                <a:ea typeface="HGMaruGothicMPRO" charset="-128"/>
                <a:cs typeface="HGMaruGothicMPRO" charset="-128"/>
              </a:rPr>
              <a:t>地球地図をはじめと</a:t>
            </a:r>
            <a:r>
              <a:rPr lang="ja-JP" altLang="en-US" u="sng" dirty="0" smtClean="0">
                <a:solidFill>
                  <a:srgbClr val="0000FF"/>
                </a:solidFill>
                <a:latin typeface="HGMaruGothicMPRO" charset="-128"/>
                <a:ea typeface="HGMaruGothicMPRO" charset="-128"/>
                <a:cs typeface="HGMaruGothicMPRO" charset="-128"/>
              </a:rPr>
              <a:t>した持続</a:t>
            </a:r>
            <a:r>
              <a:rPr lang="ja-JP" altLang="en-US" u="sng" dirty="0">
                <a:solidFill>
                  <a:srgbClr val="0000FF"/>
                </a:solidFill>
                <a:latin typeface="HGMaruGothicMPRO" charset="-128"/>
                <a:ea typeface="HGMaruGothicMPRO" charset="-128"/>
                <a:cs typeface="HGMaruGothicMPRO" charset="-128"/>
              </a:rPr>
              <a:t>可能な開発に資する地理空間情報の高度活用を推進する</a:t>
            </a:r>
            <a:r>
              <a:rPr lang="ja-JP" altLang="en-US" dirty="0">
                <a:latin typeface="HGMaruGothicMPRO" charset="-128"/>
                <a:ea typeface="HGMaruGothicMPRO" charset="-128"/>
                <a:cs typeface="HGMaruGothicMPRO" charset="-128"/>
              </a:rPr>
              <a:t>ための研究</a:t>
            </a:r>
            <a:r>
              <a:rPr lang="ja-JP" altLang="en-US" dirty="0" smtClean="0">
                <a:latin typeface="HGMaruGothicMPRO" charset="-128"/>
                <a:ea typeface="HGMaruGothicMPRO" charset="-128"/>
                <a:cs typeface="HGMaruGothicMPRO" charset="-128"/>
              </a:rPr>
              <a:t>開発</a:t>
            </a:r>
            <a:r>
              <a:rPr lang="ja-JP" altLang="en-US" dirty="0">
                <a:latin typeface="HGMaruGothicMPRO" charset="-128"/>
                <a:ea typeface="HGMaruGothicMPRO" charset="-128"/>
                <a:cs typeface="HGMaruGothicMPRO" charset="-128"/>
              </a:rPr>
              <a:t>を行うなど、</a:t>
            </a:r>
            <a:r>
              <a:rPr lang="en-US" altLang="ja-JP" dirty="0" smtClean="0">
                <a:latin typeface="HGMaruGothicMPRO" charset="-128"/>
                <a:ea typeface="HGMaruGothicMPRO" charset="-128"/>
                <a:cs typeface="HGMaruGothicMPRO" charset="-128"/>
              </a:rPr>
              <a:t>ICT</a:t>
            </a:r>
            <a:r>
              <a:rPr lang="ja-JP" altLang="en-US" dirty="0" smtClean="0">
                <a:latin typeface="HGMaruGothicMPRO" charset="-128"/>
                <a:ea typeface="HGMaruGothicMPRO" charset="-128"/>
                <a:cs typeface="HGMaruGothicMPRO" charset="-128"/>
              </a:rPr>
              <a:t>を</a:t>
            </a:r>
            <a:r>
              <a:rPr lang="ja-JP" altLang="en-US" dirty="0">
                <a:latin typeface="HGMaruGothicMPRO" charset="-128"/>
                <a:ea typeface="HGMaruGothicMPRO" charset="-128"/>
                <a:cs typeface="HGMaruGothicMPRO" charset="-128"/>
              </a:rPr>
              <a:t>用いた地理空間情報活用について</a:t>
            </a:r>
            <a:r>
              <a:rPr lang="ja-JP" altLang="en-US" u="sng" dirty="0">
                <a:solidFill>
                  <a:srgbClr val="FF0000"/>
                </a:solidFill>
                <a:latin typeface="HGMaruGothicMPRO" charset="-128"/>
                <a:ea typeface="HGMaruGothicMPRO" charset="-128"/>
                <a:cs typeface="HGMaruGothicMPRO" charset="-128"/>
              </a:rPr>
              <a:t>国際展開</a:t>
            </a:r>
            <a:r>
              <a:rPr lang="ja-JP" altLang="en-US" dirty="0">
                <a:latin typeface="HGMaruGothicMPRO" charset="-128"/>
                <a:ea typeface="HGMaruGothicMPRO" charset="-128"/>
                <a:cs typeface="HGMaruGothicMPRO" charset="-128"/>
              </a:rPr>
              <a:t>を図る</a:t>
            </a:r>
            <a:r>
              <a:rPr lang="ja-JP" altLang="en-US" dirty="0" smtClean="0">
                <a:latin typeface="HGMaruGothicMPRO" charset="-128"/>
                <a:ea typeface="HGMaruGothicMPRO" charset="-128"/>
                <a:cs typeface="HGMaruGothicMPRO" charset="-128"/>
              </a:rPr>
              <a:t>ための</a:t>
            </a:r>
            <a:r>
              <a:rPr lang="ja-JP" altLang="en-US" dirty="0">
                <a:latin typeface="HGMaruGothicMPRO" charset="-128"/>
                <a:ea typeface="HGMaruGothicMPRO" charset="-128"/>
                <a:cs typeface="HGMaruGothicMPRO" charset="-128"/>
              </a:rPr>
              <a:t>技術的・政策的施策を提案・実施し、国際標準化や</a:t>
            </a:r>
            <a:r>
              <a:rPr lang="ja-JP" altLang="en-US" u="sng" dirty="0">
                <a:solidFill>
                  <a:srgbClr val="FF0000"/>
                </a:solidFill>
                <a:latin typeface="HGMaruGothicMPRO" charset="-128"/>
                <a:ea typeface="HGMaruGothicMPRO" charset="-128"/>
                <a:cs typeface="HGMaruGothicMPRO" charset="-128"/>
              </a:rPr>
              <a:t>技術交流、途上国へ</a:t>
            </a:r>
            <a:r>
              <a:rPr lang="ja-JP" altLang="en-US" u="sng" dirty="0" smtClean="0">
                <a:solidFill>
                  <a:srgbClr val="FF0000"/>
                </a:solidFill>
                <a:latin typeface="HGMaruGothicMPRO" charset="-128"/>
                <a:ea typeface="HGMaruGothicMPRO" charset="-128"/>
                <a:cs typeface="HGMaruGothicMPRO" charset="-128"/>
              </a:rPr>
              <a:t>の技術</a:t>
            </a:r>
            <a:r>
              <a:rPr lang="ja-JP" altLang="en-US" u="sng" dirty="0">
                <a:solidFill>
                  <a:srgbClr val="FF0000"/>
                </a:solidFill>
                <a:latin typeface="HGMaruGothicMPRO" charset="-128"/>
                <a:ea typeface="HGMaruGothicMPRO" charset="-128"/>
                <a:cs typeface="HGMaruGothicMPRO" charset="-128"/>
              </a:rPr>
              <a:t>移転等を通じて国際的地位を確立する</a:t>
            </a:r>
            <a:r>
              <a:rPr lang="ja-JP" altLang="en-US" dirty="0">
                <a:latin typeface="HGMaruGothicMPRO" charset="-128"/>
                <a:ea typeface="HGMaruGothicMPRO" charset="-128"/>
                <a:cs typeface="HGMaruGothicMPRO" charset="-128"/>
              </a:rPr>
              <a:t>ことを目指す。 </a:t>
            </a:r>
            <a:endParaRPr lang="ja-JP" altLang="en-US"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15</a:t>
            </a:fld>
            <a:endParaRPr lang="en-US" altLang="ja-JP"/>
          </a:p>
        </p:txBody>
      </p:sp>
    </p:spTree>
    <p:extLst>
      <p:ext uri="{BB962C8B-B14F-4D97-AF65-F5344CB8AC3E}">
        <p14:creationId xmlns:p14="http://schemas.microsoft.com/office/powerpoint/2010/main" val="782386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今回ハンズオンのメインテーマ</a:t>
            </a:r>
            <a:endParaRPr kumimoji="1" lang="ja-JP" altLang="en-US" dirty="0"/>
          </a:p>
        </p:txBody>
      </p:sp>
      <p:sp>
        <p:nvSpPr>
          <p:cNvPr id="3" name="コンテンツ プレースホルダー 2"/>
          <p:cNvSpPr>
            <a:spLocks noGrp="1"/>
          </p:cNvSpPr>
          <p:nvPr>
            <p:ph idx="1"/>
          </p:nvPr>
        </p:nvSpPr>
        <p:spPr>
          <a:xfrm>
            <a:off x="251520" y="1052736"/>
            <a:ext cx="8712968" cy="5544616"/>
          </a:xfrm>
        </p:spPr>
        <p:txBody>
          <a:bodyPr/>
          <a:lstStyle/>
          <a:p>
            <a:pPr marL="0" indent="0">
              <a:buNone/>
            </a:pP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整備したての「地球地図バイナリベクトルタイル」を用いて、</a:t>
            </a:r>
            <a:r>
              <a:rPr lang="ja-JP" altLang="en-US" dirty="0" smtClean="0">
                <a:solidFill>
                  <a:srgbClr val="FF0000"/>
                </a:solidFill>
                <a:latin typeface="HGMaruGothicMPRO" charset="-128"/>
                <a:ea typeface="HGMaruGothicMPRO" charset="-128"/>
                <a:cs typeface="HGMaruGothicMPRO" charset="-128"/>
              </a:rPr>
              <a:t>バイナリベクトルタイル</a:t>
            </a:r>
            <a:r>
              <a:rPr lang="ja-JP" altLang="en-US" dirty="0" smtClean="0">
                <a:latin typeface="HGMaruGothicMPRO" charset="-128"/>
                <a:ea typeface="HGMaruGothicMPRO" charset="-128"/>
                <a:cs typeface="HGMaruGothicMPRO" charset="-128"/>
              </a:rPr>
              <a:t>を操（あやつ）る技術をお伝えする。</a:t>
            </a:r>
            <a:endParaRPr lang="en-US" altLang="ja-JP" dirty="0">
              <a:latin typeface="HGMaruGothicMPRO" charset="-128"/>
              <a:ea typeface="HGMaruGothicMPRO" charset="-128"/>
              <a:cs typeface="HGMaruGothicMPRO" charset="-128"/>
            </a:endParaRPr>
          </a:p>
          <a:p>
            <a:pPr>
              <a:buFont typeface="Wingdings" charset="2"/>
              <a:buChar char="Ø"/>
            </a:pPr>
            <a:endParaRPr lang="en-US" altLang="ja-JP" dirty="0" smtClean="0">
              <a:latin typeface="HGMaruGothicMPRO" charset="-128"/>
              <a:ea typeface="HGMaruGothicMPRO" charset="-128"/>
              <a:cs typeface="HGMaruGothicMPRO" charset="-128"/>
            </a:endParaRPr>
          </a:p>
          <a:p>
            <a:pPr marL="0" indent="0">
              <a:buNone/>
            </a:pPr>
            <a:r>
              <a:rPr lang="en-US" altLang="ja-JP" dirty="0" smtClean="0">
                <a:latin typeface="HGMaruGothicMPRO" charset="-128"/>
                <a:ea typeface="HGMaruGothicMPRO" charset="-128"/>
                <a:cs typeface="HGMaruGothicMPRO" charset="-128"/>
              </a:rPr>
              <a:t>c.f. </a:t>
            </a:r>
            <a:r>
              <a:rPr lang="ja-JP" altLang="en-US" dirty="0" smtClean="0">
                <a:latin typeface="HGMaruGothicMPRO" charset="-128"/>
                <a:ea typeface="HGMaruGothicMPRO" charset="-128"/>
                <a:cs typeface="HGMaruGothicMPRO" charset="-128"/>
              </a:rPr>
              <a:t>「国土地理院ベクトルタイル提供実験」はより安定した「</a:t>
            </a:r>
            <a:r>
              <a:rPr lang="en-US" altLang="ja-JP" dirty="0" err="1" smtClean="0">
                <a:latin typeface="HGMaruGothicMPRO" charset="-128"/>
                <a:ea typeface="HGMaruGothicMPRO" charset="-128"/>
                <a:cs typeface="HGMaruGothicMPRO" charset="-128"/>
              </a:rPr>
              <a:t>GeoJSON</a:t>
            </a: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ベクトルタイル」</a:t>
            </a:r>
            <a:endParaRPr lang="en-US" altLang="ja-JP" dirty="0">
              <a:latin typeface="HGMaruGothicMPRO" charset="-128"/>
              <a:ea typeface="HGMaruGothicMPRO" charset="-128"/>
              <a:cs typeface="HGMaruGothicMPRO" charset="-128"/>
            </a:endParaRPr>
          </a:p>
          <a:p>
            <a:pPr marL="0" indent="0">
              <a:buNone/>
            </a:pPr>
            <a:endParaRPr lang="en-US" altLang="ja-JP" dirty="0" smtClean="0">
              <a:latin typeface="HGMaruGothicMPRO" charset="-128"/>
              <a:ea typeface="HGMaruGothicMPRO" charset="-128"/>
              <a:cs typeface="HGMaruGothicMPRO" charset="-128"/>
            </a:endParaRPr>
          </a:p>
          <a:p>
            <a:pPr marL="0" indent="0">
              <a:buNone/>
            </a:pPr>
            <a:r>
              <a:rPr lang="ja-JP" altLang="en-US" dirty="0" smtClean="0">
                <a:latin typeface="HGMaruGothicMPRO" charset="-128"/>
                <a:ea typeface="HGMaruGothicMPRO" charset="-128"/>
                <a:cs typeface="HGMaruGothicMPRO" charset="-128"/>
              </a:rPr>
              <a:t>地球地図の小縮尺・低精度要求・小サイズ及び高度活用ニーズを踏まえ、地球地図を先行させてバイナリベクトルタイルを検討。</a:t>
            </a:r>
            <a:endParaRPr lang="en-US" altLang="ja-JP" dirty="0">
              <a:latin typeface="HGMaruGothicMPRO" charset="-128"/>
              <a:ea typeface="HGMaruGothicMPRO" charset="-128"/>
              <a:cs typeface="HGMaruGothicMPR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16</a:t>
            </a:fld>
            <a:endParaRPr lang="en-US" altLang="ja-JP"/>
          </a:p>
        </p:txBody>
      </p:sp>
      <p:sp>
        <p:nvSpPr>
          <p:cNvPr id="5" name="正方形/長方形 4"/>
          <p:cNvSpPr/>
          <p:nvPr/>
        </p:nvSpPr>
        <p:spPr>
          <a:xfrm>
            <a:off x="179512" y="908720"/>
            <a:ext cx="8784976" cy="18722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4283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17</a:t>
            </a:fld>
            <a:endParaRPr lang="en-US" altLang="ja-JP"/>
          </a:p>
        </p:txBody>
      </p:sp>
      <p:sp>
        <p:nvSpPr>
          <p:cNvPr id="5" name="テキスト ボックス 4"/>
          <p:cNvSpPr txBox="1"/>
          <p:nvPr/>
        </p:nvSpPr>
        <p:spPr>
          <a:xfrm>
            <a:off x="179512" y="1052736"/>
            <a:ext cx="1560042" cy="584775"/>
          </a:xfrm>
          <a:prstGeom prst="rect">
            <a:avLst/>
          </a:prstGeom>
          <a:noFill/>
        </p:spPr>
        <p:txBody>
          <a:bodyPr wrap="none" rtlCol="0">
            <a:spAutoFit/>
          </a:bodyPr>
          <a:lstStyle/>
          <a:p>
            <a:r>
              <a:rPr kumimoji="1" lang="ja-JP" altLang="en-US" sz="3200" dirty="0" smtClean="0"/>
              <a:t>レベル</a:t>
            </a:r>
            <a:r>
              <a:rPr kumimoji="1" lang="en-US" altLang="ja-JP" sz="3200" dirty="0" smtClean="0"/>
              <a:t>1</a:t>
            </a:r>
            <a:endParaRPr kumimoji="1" lang="ja-JP" altLang="en-US" sz="3200" dirty="0"/>
          </a:p>
        </p:txBody>
      </p:sp>
      <p:sp>
        <p:nvSpPr>
          <p:cNvPr id="6" name="正方形/長方形 5"/>
          <p:cNvSpPr/>
          <p:nvPr/>
        </p:nvSpPr>
        <p:spPr>
          <a:xfrm>
            <a:off x="1739554" y="1052736"/>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55976" y="2564904"/>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56176" y="4077072"/>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760" y="2564904"/>
            <a:ext cx="1560042" cy="584775"/>
          </a:xfrm>
          <a:prstGeom prst="rect">
            <a:avLst/>
          </a:prstGeom>
          <a:noFill/>
        </p:spPr>
        <p:txBody>
          <a:bodyPr wrap="none" rtlCol="0">
            <a:spAutoFit/>
          </a:bodyPr>
          <a:lstStyle/>
          <a:p>
            <a:r>
              <a:rPr kumimoji="1" lang="ja-JP" altLang="en-US" sz="3200" dirty="0" smtClean="0"/>
              <a:t>レベル</a:t>
            </a:r>
            <a:r>
              <a:rPr lang="en-US" altLang="ja-JP" sz="3200" dirty="0"/>
              <a:t>2</a:t>
            </a:r>
            <a:endParaRPr kumimoji="1" lang="ja-JP" altLang="en-US" sz="3200" dirty="0"/>
          </a:p>
        </p:txBody>
      </p:sp>
      <p:sp>
        <p:nvSpPr>
          <p:cNvPr id="10" name="テキスト ボックス 9"/>
          <p:cNvSpPr txBox="1"/>
          <p:nvPr/>
        </p:nvSpPr>
        <p:spPr>
          <a:xfrm>
            <a:off x="160760" y="4077072"/>
            <a:ext cx="1560042" cy="584775"/>
          </a:xfrm>
          <a:prstGeom prst="rect">
            <a:avLst/>
          </a:prstGeom>
          <a:noFill/>
        </p:spPr>
        <p:txBody>
          <a:bodyPr wrap="none" rtlCol="0">
            <a:spAutoFit/>
          </a:bodyPr>
          <a:lstStyle/>
          <a:p>
            <a:r>
              <a:rPr kumimoji="1" lang="ja-JP" altLang="en-US" sz="3200" dirty="0" smtClean="0"/>
              <a:t>レベル</a:t>
            </a:r>
            <a:r>
              <a:rPr lang="en-US" altLang="ja-JP" sz="3200" dirty="0" smtClean="0"/>
              <a:t>3</a:t>
            </a:r>
            <a:endParaRPr kumimoji="1" lang="ja-JP" altLang="en-US" sz="3200" dirty="0"/>
          </a:p>
        </p:txBody>
      </p:sp>
      <p:cxnSp>
        <p:nvCxnSpPr>
          <p:cNvPr id="12" name="直線矢印コネクタ 11"/>
          <p:cNvCxnSpPr/>
          <p:nvPr/>
        </p:nvCxnSpPr>
        <p:spPr>
          <a:xfrm>
            <a:off x="8316416" y="1052736"/>
            <a:ext cx="0" cy="4608512"/>
          </a:xfrm>
          <a:prstGeom prst="straightConnector1">
            <a:avLst/>
          </a:prstGeom>
          <a:ln>
            <a:solidFill>
              <a:srgbClr val="00206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70976" y="5679946"/>
            <a:ext cx="3441968" cy="584775"/>
          </a:xfrm>
          <a:prstGeom prst="rect">
            <a:avLst/>
          </a:prstGeom>
          <a:noFill/>
        </p:spPr>
        <p:txBody>
          <a:bodyPr wrap="none" rtlCol="0">
            <a:spAutoFit/>
          </a:bodyPr>
          <a:lstStyle/>
          <a:p>
            <a:r>
              <a:rPr kumimoji="1" lang="ja-JP" altLang="en-US" sz="3200" smtClean="0"/>
              <a:t>プレゼンテーション</a:t>
            </a:r>
            <a:endParaRPr kumimoji="1" lang="ja-JP" altLang="en-US" sz="3200" dirty="0"/>
          </a:p>
        </p:txBody>
      </p:sp>
      <p:sp>
        <p:nvSpPr>
          <p:cNvPr id="14" name="正方形/長方形 13"/>
          <p:cNvSpPr/>
          <p:nvPr/>
        </p:nvSpPr>
        <p:spPr>
          <a:xfrm>
            <a:off x="36264" y="1731876"/>
            <a:ext cx="8496176" cy="461665"/>
          </a:xfrm>
          <a:prstGeom prst="rect">
            <a:avLst/>
          </a:prstGeom>
        </p:spPr>
        <p:txBody>
          <a:bodyPr wrap="square">
            <a:spAutoFit/>
          </a:bodyPr>
          <a:lstStyle/>
          <a:p>
            <a:r>
              <a:rPr lang="ja-JP" altLang="en-US" sz="2400" dirty="0">
                <a:solidFill>
                  <a:srgbClr val="0000FF"/>
                </a:solidFill>
              </a:rPr>
              <a:t>地球地図バイナリベクトルサイトをカスタマイズして</a:t>
            </a:r>
            <a:r>
              <a:rPr lang="ja-JP" altLang="en-US" sz="2400" dirty="0" smtClean="0">
                <a:solidFill>
                  <a:srgbClr val="0000FF"/>
                </a:solidFill>
              </a:rPr>
              <a:t>みる</a:t>
            </a:r>
            <a:r>
              <a:rPr lang="ja-JP" altLang="en-US" sz="1600" dirty="0" smtClean="0">
                <a:solidFill>
                  <a:srgbClr val="0000FF"/>
                </a:solidFill>
              </a:rPr>
              <a:t>（</a:t>
            </a:r>
            <a:r>
              <a:rPr lang="en-US" altLang="ja-JP" sz="1600" dirty="0" smtClean="0">
                <a:solidFill>
                  <a:srgbClr val="0000FF"/>
                </a:solidFill>
              </a:rPr>
              <a:t>JavaScript</a:t>
            </a:r>
            <a:r>
              <a:rPr lang="ja-JP" altLang="en-US" sz="1600" dirty="0" smtClean="0">
                <a:solidFill>
                  <a:srgbClr val="0000FF"/>
                </a:solidFill>
              </a:rPr>
              <a:t>）</a:t>
            </a:r>
            <a:endParaRPr lang="ja-JP" altLang="en-US" sz="1600" dirty="0">
              <a:solidFill>
                <a:srgbClr val="0000FF"/>
              </a:solidFill>
            </a:endParaRPr>
          </a:p>
        </p:txBody>
      </p:sp>
      <p:sp>
        <p:nvSpPr>
          <p:cNvPr id="15" name="正方形/長方形 14"/>
          <p:cNvSpPr/>
          <p:nvPr/>
        </p:nvSpPr>
        <p:spPr>
          <a:xfrm>
            <a:off x="36264" y="3211640"/>
            <a:ext cx="6157455" cy="461665"/>
          </a:xfrm>
          <a:prstGeom prst="rect">
            <a:avLst/>
          </a:prstGeom>
        </p:spPr>
        <p:txBody>
          <a:bodyPr wrap="none">
            <a:spAutoFit/>
          </a:bodyPr>
          <a:lstStyle/>
          <a:p>
            <a:r>
              <a:rPr lang="ja-JP" altLang="en-US" sz="2400" dirty="0">
                <a:solidFill>
                  <a:srgbClr val="0000FF"/>
                </a:solidFill>
              </a:rPr>
              <a:t>カスタマイズをグローバル適用して</a:t>
            </a:r>
            <a:r>
              <a:rPr lang="ja-JP" altLang="en-US" sz="2400" dirty="0" smtClean="0">
                <a:solidFill>
                  <a:srgbClr val="0000FF"/>
                </a:solidFill>
              </a:rPr>
              <a:t>みる</a:t>
            </a:r>
            <a:r>
              <a:rPr lang="ja-JP" altLang="en-US" sz="1600" dirty="0" smtClean="0">
                <a:solidFill>
                  <a:srgbClr val="0000FF"/>
                </a:solidFill>
              </a:rPr>
              <a:t>（要</a:t>
            </a:r>
            <a:r>
              <a:rPr lang="en-US" altLang="ja-JP" sz="1600" dirty="0">
                <a:solidFill>
                  <a:srgbClr val="0000FF"/>
                </a:solidFill>
              </a:rPr>
              <a:t> </a:t>
            </a:r>
            <a:r>
              <a:rPr lang="en-US" altLang="ja-JP" sz="1600" dirty="0" smtClean="0">
                <a:solidFill>
                  <a:srgbClr val="0000FF"/>
                </a:solidFill>
              </a:rPr>
              <a:t>Ruby</a:t>
            </a:r>
            <a:r>
              <a:rPr lang="ja-JP" altLang="en-US" sz="1600" dirty="0" smtClean="0">
                <a:solidFill>
                  <a:srgbClr val="0000FF"/>
                </a:solidFill>
              </a:rPr>
              <a:t>）</a:t>
            </a:r>
            <a:endParaRPr lang="ja-JP" altLang="en-US" sz="1600" dirty="0">
              <a:solidFill>
                <a:srgbClr val="0000FF"/>
              </a:solidFill>
            </a:endParaRPr>
          </a:p>
        </p:txBody>
      </p:sp>
      <p:sp>
        <p:nvSpPr>
          <p:cNvPr id="16" name="正方形/長方形 15"/>
          <p:cNvSpPr/>
          <p:nvPr/>
        </p:nvSpPr>
        <p:spPr>
          <a:xfrm>
            <a:off x="36264" y="4716349"/>
            <a:ext cx="8011640" cy="461665"/>
          </a:xfrm>
          <a:prstGeom prst="rect">
            <a:avLst/>
          </a:prstGeom>
        </p:spPr>
        <p:txBody>
          <a:bodyPr wrap="square">
            <a:spAutoFit/>
          </a:bodyPr>
          <a:lstStyle/>
          <a:p>
            <a:r>
              <a:rPr lang="ja-JP" altLang="en-US" sz="2400" dirty="0">
                <a:solidFill>
                  <a:srgbClr val="0000FF"/>
                </a:solidFill>
              </a:rPr>
              <a:t>自分のデータのバイナリベクトルタイルを作って</a:t>
            </a:r>
            <a:r>
              <a:rPr lang="ja-JP" altLang="en-US" sz="2400" dirty="0" smtClean="0">
                <a:solidFill>
                  <a:srgbClr val="0000FF"/>
                </a:solidFill>
              </a:rPr>
              <a:t>みる</a:t>
            </a:r>
            <a:r>
              <a:rPr lang="ja-JP" altLang="en-US" sz="1600" dirty="0" smtClean="0">
                <a:solidFill>
                  <a:srgbClr val="0000FF"/>
                </a:solidFill>
              </a:rPr>
              <a:t>（要</a:t>
            </a:r>
            <a:r>
              <a:rPr lang="en-US" altLang="ja-JP" sz="1600" dirty="0" smtClean="0">
                <a:solidFill>
                  <a:srgbClr val="0000FF"/>
                </a:solidFill>
              </a:rPr>
              <a:t> UNIX</a:t>
            </a:r>
            <a:r>
              <a:rPr lang="ja-JP" altLang="en-US" sz="1600" dirty="0" smtClean="0">
                <a:solidFill>
                  <a:srgbClr val="0000FF"/>
                </a:solidFill>
              </a:rPr>
              <a:t>）</a:t>
            </a:r>
            <a:endParaRPr lang="ja-JP" altLang="en-US" sz="1600" dirty="0">
              <a:solidFill>
                <a:srgbClr val="0000FF"/>
              </a:solidFill>
            </a:endParaRPr>
          </a:p>
        </p:txBody>
      </p:sp>
      <p:sp>
        <p:nvSpPr>
          <p:cNvPr id="17" name="テキスト ボックス 16"/>
          <p:cNvSpPr txBox="1"/>
          <p:nvPr/>
        </p:nvSpPr>
        <p:spPr>
          <a:xfrm>
            <a:off x="7956376" y="581863"/>
            <a:ext cx="941283"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時間</a:t>
            </a:r>
            <a:endParaRPr kumimoji="1" lang="ja-JP" altLang="en-US" dirty="0"/>
          </a:p>
        </p:txBody>
      </p:sp>
    </p:spTree>
    <p:extLst>
      <p:ext uri="{BB962C8B-B14F-4D97-AF65-F5344CB8AC3E}">
        <p14:creationId xmlns:p14="http://schemas.microsoft.com/office/powerpoint/2010/main" val="466111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18</a:t>
            </a:fld>
            <a:endParaRPr lang="en-US" altLang="ja-JP"/>
          </a:p>
        </p:txBody>
      </p:sp>
      <p:sp>
        <p:nvSpPr>
          <p:cNvPr id="6" name="正方形/長方形 5"/>
          <p:cNvSpPr/>
          <p:nvPr/>
        </p:nvSpPr>
        <p:spPr>
          <a:xfrm>
            <a:off x="1187624" y="5589240"/>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95835" y="5004465"/>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95935" y="4419690"/>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79512" y="814060"/>
            <a:ext cx="8741496" cy="3046988"/>
          </a:xfrm>
          <a:prstGeom prst="rect">
            <a:avLst/>
          </a:prstGeom>
          <a:noFill/>
        </p:spPr>
        <p:txBody>
          <a:bodyPr wrap="none" rtlCol="0">
            <a:spAutoFit/>
          </a:bodyPr>
          <a:lstStyle/>
          <a:p>
            <a:r>
              <a:rPr kumimoji="1" lang="ja-JP" altLang="en-US" sz="3200" dirty="0" smtClean="0"/>
              <a:t>レベル</a:t>
            </a:r>
            <a:r>
              <a:rPr kumimoji="1" lang="en-US" altLang="ja-JP" sz="3200" dirty="0" smtClean="0"/>
              <a:t>2</a:t>
            </a:r>
            <a:r>
              <a:rPr lang="ja-JP" altLang="en-US" sz="3200" dirty="0" smtClean="0"/>
              <a:t>、</a:t>
            </a:r>
            <a:r>
              <a:rPr kumimoji="1" lang="ja-JP" altLang="en-US" sz="3200" dirty="0" smtClean="0"/>
              <a:t>レベル</a:t>
            </a:r>
            <a:r>
              <a:rPr kumimoji="1" lang="en-US" altLang="ja-JP" sz="3200" dirty="0" smtClean="0"/>
              <a:t>3</a:t>
            </a:r>
            <a:r>
              <a:rPr kumimoji="1" lang="ja-JP" altLang="en-US" sz="3200" dirty="0" smtClean="0"/>
              <a:t>は「激辛」。</a:t>
            </a:r>
            <a:endParaRPr kumimoji="1" lang="en-US" altLang="ja-JP" sz="3200" dirty="0" smtClean="0"/>
          </a:p>
          <a:p>
            <a:r>
              <a:rPr lang="ja-JP" altLang="en-US" sz="3200" dirty="0" smtClean="0"/>
              <a:t>話を聴いて難しいな、と思った人は</a:t>
            </a:r>
            <a:endParaRPr lang="en-US" altLang="ja-JP" sz="3200" dirty="0" smtClean="0"/>
          </a:p>
          <a:p>
            <a:r>
              <a:rPr kumimoji="1" lang="ja-JP" altLang="en-US" sz="3200" dirty="0" smtClean="0"/>
              <a:t>レベル</a:t>
            </a:r>
            <a:r>
              <a:rPr kumimoji="1" lang="en-US" altLang="ja-JP" sz="3200" dirty="0" smtClean="0"/>
              <a:t>2</a:t>
            </a:r>
            <a:r>
              <a:rPr kumimoji="1" lang="ja-JP" altLang="en-US" sz="3200" dirty="0" smtClean="0"/>
              <a:t>、レベル</a:t>
            </a:r>
            <a:r>
              <a:rPr kumimoji="1" lang="en-US" altLang="ja-JP" sz="3200" dirty="0" smtClean="0"/>
              <a:t>3</a:t>
            </a:r>
            <a:r>
              <a:rPr kumimoji="1" lang="ja-JP" altLang="en-US" sz="3200" dirty="0" smtClean="0"/>
              <a:t>のハンズオン時間も</a:t>
            </a:r>
            <a:endParaRPr kumimoji="1" lang="en-US" altLang="ja-JP" sz="3200" dirty="0" smtClean="0"/>
          </a:p>
          <a:p>
            <a:r>
              <a:rPr lang="ja-JP" altLang="en-US" sz="3200" dirty="0" smtClean="0"/>
              <a:t>レベル</a:t>
            </a:r>
            <a:r>
              <a:rPr lang="en-US" altLang="ja-JP" sz="3200" dirty="0" smtClean="0"/>
              <a:t>1</a:t>
            </a:r>
            <a:r>
              <a:rPr lang="ja-JP" altLang="en-US" sz="3200" dirty="0" smtClean="0"/>
              <a:t>に使ってください。</a:t>
            </a:r>
            <a:endParaRPr lang="en-US" altLang="ja-JP" sz="3200" dirty="0" smtClean="0"/>
          </a:p>
          <a:p>
            <a:r>
              <a:rPr kumimoji="1" lang="ja-JP" altLang="en-US" sz="3200" dirty="0" smtClean="0"/>
              <a:t>みんながみんなタイルを</a:t>
            </a:r>
            <a:r>
              <a:rPr kumimoji="1" lang="ja-JP" altLang="en-US" sz="3200" dirty="0" smtClean="0">
                <a:solidFill>
                  <a:srgbClr val="0000FF"/>
                </a:solidFill>
              </a:rPr>
              <a:t>作れる</a:t>
            </a:r>
            <a:r>
              <a:rPr kumimoji="1" lang="ja-JP" altLang="en-US" sz="3200" dirty="0" smtClean="0"/>
              <a:t>必要はなく、</a:t>
            </a:r>
            <a:endParaRPr kumimoji="1" lang="en-US" altLang="ja-JP" sz="3200" dirty="0" smtClean="0"/>
          </a:p>
          <a:p>
            <a:r>
              <a:rPr lang="ja-JP" altLang="en-US" sz="3200" dirty="0" smtClean="0"/>
              <a:t>タイルを</a:t>
            </a:r>
            <a:r>
              <a:rPr lang="ja-JP" altLang="en-US" sz="3200" dirty="0" smtClean="0">
                <a:solidFill>
                  <a:srgbClr val="0000FF"/>
                </a:solidFill>
              </a:rPr>
              <a:t>使える</a:t>
            </a:r>
            <a:r>
              <a:rPr lang="ja-JP" altLang="en-US" sz="3200" dirty="0" smtClean="0"/>
              <a:t>スキルこそが多くの人に重要です。</a:t>
            </a:r>
            <a:endParaRPr kumimoji="1" lang="ja-JP" altLang="en-US" sz="3200" dirty="0"/>
          </a:p>
        </p:txBody>
      </p:sp>
      <p:pic>
        <p:nvPicPr>
          <p:cNvPr id="18" name="図 17"/>
          <p:cNvPicPr>
            <a:picLocks noChangeAspect="1"/>
          </p:cNvPicPr>
          <p:nvPr/>
        </p:nvPicPr>
        <p:blipFill>
          <a:blip r:embed="rId3"/>
          <a:stretch>
            <a:fillRect/>
          </a:stretch>
        </p:blipFill>
        <p:spPr>
          <a:xfrm>
            <a:off x="3779912" y="3825773"/>
            <a:ext cx="925667" cy="1259411"/>
          </a:xfrm>
          <a:prstGeom prst="rect">
            <a:avLst/>
          </a:prstGeom>
        </p:spPr>
      </p:pic>
      <p:pic>
        <p:nvPicPr>
          <p:cNvPr id="19" name="図 18"/>
          <p:cNvPicPr>
            <a:picLocks noChangeAspect="1"/>
          </p:cNvPicPr>
          <p:nvPr/>
        </p:nvPicPr>
        <p:blipFill>
          <a:blip r:embed="rId3"/>
          <a:stretch>
            <a:fillRect/>
          </a:stretch>
        </p:blipFill>
        <p:spPr>
          <a:xfrm>
            <a:off x="4434017" y="3816117"/>
            <a:ext cx="925667" cy="1259411"/>
          </a:xfrm>
          <a:prstGeom prst="rect">
            <a:avLst/>
          </a:prstGeom>
        </p:spPr>
      </p:pic>
      <p:pic>
        <p:nvPicPr>
          <p:cNvPr id="20" name="図 19"/>
          <p:cNvPicPr>
            <a:picLocks noChangeAspect="1"/>
          </p:cNvPicPr>
          <p:nvPr/>
        </p:nvPicPr>
        <p:blipFill>
          <a:blip r:embed="rId4"/>
          <a:stretch>
            <a:fillRect/>
          </a:stretch>
        </p:blipFill>
        <p:spPr>
          <a:xfrm>
            <a:off x="1378850" y="5445224"/>
            <a:ext cx="925759" cy="1157199"/>
          </a:xfrm>
          <a:prstGeom prst="rect">
            <a:avLst/>
          </a:prstGeom>
        </p:spPr>
      </p:pic>
      <p:pic>
        <p:nvPicPr>
          <p:cNvPr id="21" name="図 20"/>
          <p:cNvPicPr>
            <a:picLocks noChangeAspect="1"/>
          </p:cNvPicPr>
          <p:nvPr/>
        </p:nvPicPr>
        <p:blipFill>
          <a:blip r:embed="rId4"/>
          <a:stretch>
            <a:fillRect/>
          </a:stretch>
        </p:blipFill>
        <p:spPr>
          <a:xfrm>
            <a:off x="2032955" y="5445224"/>
            <a:ext cx="925759" cy="1157199"/>
          </a:xfrm>
          <a:prstGeom prst="rect">
            <a:avLst/>
          </a:prstGeom>
        </p:spPr>
      </p:pic>
      <p:pic>
        <p:nvPicPr>
          <p:cNvPr id="22" name="図 21"/>
          <p:cNvPicPr>
            <a:picLocks noChangeAspect="1"/>
          </p:cNvPicPr>
          <p:nvPr/>
        </p:nvPicPr>
        <p:blipFill>
          <a:blip r:embed="rId4"/>
          <a:stretch>
            <a:fillRect/>
          </a:stretch>
        </p:blipFill>
        <p:spPr>
          <a:xfrm>
            <a:off x="2755018" y="5431442"/>
            <a:ext cx="925759" cy="1157199"/>
          </a:xfrm>
          <a:prstGeom prst="rect">
            <a:avLst/>
          </a:prstGeom>
        </p:spPr>
      </p:pic>
      <p:pic>
        <p:nvPicPr>
          <p:cNvPr id="23" name="図 22"/>
          <p:cNvPicPr>
            <a:picLocks noChangeAspect="1"/>
          </p:cNvPicPr>
          <p:nvPr/>
        </p:nvPicPr>
        <p:blipFill>
          <a:blip r:embed="rId4"/>
          <a:stretch>
            <a:fillRect/>
          </a:stretch>
        </p:blipFill>
        <p:spPr>
          <a:xfrm>
            <a:off x="3362856" y="5433764"/>
            <a:ext cx="925759" cy="1157199"/>
          </a:xfrm>
          <a:prstGeom prst="rect">
            <a:avLst/>
          </a:prstGeom>
        </p:spPr>
      </p:pic>
      <p:pic>
        <p:nvPicPr>
          <p:cNvPr id="24" name="図 23"/>
          <p:cNvPicPr>
            <a:picLocks noChangeAspect="1"/>
          </p:cNvPicPr>
          <p:nvPr/>
        </p:nvPicPr>
        <p:blipFill>
          <a:blip r:embed="rId4"/>
          <a:stretch>
            <a:fillRect/>
          </a:stretch>
        </p:blipFill>
        <p:spPr>
          <a:xfrm>
            <a:off x="4016961" y="5433764"/>
            <a:ext cx="925759" cy="1157199"/>
          </a:xfrm>
          <a:prstGeom prst="rect">
            <a:avLst/>
          </a:prstGeom>
        </p:spPr>
      </p:pic>
      <p:pic>
        <p:nvPicPr>
          <p:cNvPr id="25" name="図 24"/>
          <p:cNvPicPr>
            <a:picLocks noChangeAspect="1"/>
          </p:cNvPicPr>
          <p:nvPr/>
        </p:nvPicPr>
        <p:blipFill>
          <a:blip r:embed="rId4"/>
          <a:stretch>
            <a:fillRect/>
          </a:stretch>
        </p:blipFill>
        <p:spPr>
          <a:xfrm>
            <a:off x="4739024" y="5419982"/>
            <a:ext cx="925759" cy="1157199"/>
          </a:xfrm>
          <a:prstGeom prst="rect">
            <a:avLst/>
          </a:prstGeom>
        </p:spPr>
      </p:pic>
      <p:pic>
        <p:nvPicPr>
          <p:cNvPr id="26" name="図 25"/>
          <p:cNvPicPr>
            <a:picLocks noChangeAspect="1"/>
          </p:cNvPicPr>
          <p:nvPr/>
        </p:nvPicPr>
        <p:blipFill>
          <a:blip r:embed="rId4"/>
          <a:stretch>
            <a:fillRect/>
          </a:stretch>
        </p:blipFill>
        <p:spPr>
          <a:xfrm>
            <a:off x="5428580" y="5433764"/>
            <a:ext cx="925759" cy="1157199"/>
          </a:xfrm>
          <a:prstGeom prst="rect">
            <a:avLst/>
          </a:prstGeom>
        </p:spPr>
      </p:pic>
      <p:pic>
        <p:nvPicPr>
          <p:cNvPr id="27" name="図 26"/>
          <p:cNvPicPr>
            <a:picLocks noChangeAspect="1"/>
          </p:cNvPicPr>
          <p:nvPr/>
        </p:nvPicPr>
        <p:blipFill>
          <a:blip r:embed="rId4"/>
          <a:stretch>
            <a:fillRect/>
          </a:stretch>
        </p:blipFill>
        <p:spPr>
          <a:xfrm>
            <a:off x="6082685" y="5433764"/>
            <a:ext cx="925759" cy="1157199"/>
          </a:xfrm>
          <a:prstGeom prst="rect">
            <a:avLst/>
          </a:prstGeom>
        </p:spPr>
      </p:pic>
      <p:pic>
        <p:nvPicPr>
          <p:cNvPr id="28" name="図 27"/>
          <p:cNvPicPr>
            <a:picLocks noChangeAspect="1"/>
          </p:cNvPicPr>
          <p:nvPr/>
        </p:nvPicPr>
        <p:blipFill>
          <a:blip r:embed="rId4"/>
          <a:stretch>
            <a:fillRect/>
          </a:stretch>
        </p:blipFill>
        <p:spPr>
          <a:xfrm>
            <a:off x="6804748" y="5419982"/>
            <a:ext cx="925759" cy="1157199"/>
          </a:xfrm>
          <a:prstGeom prst="rect">
            <a:avLst/>
          </a:prstGeom>
        </p:spPr>
      </p:pic>
    </p:spTree>
    <p:extLst>
      <p:ext uri="{BB962C8B-B14F-4D97-AF65-F5344CB8AC3E}">
        <p14:creationId xmlns:p14="http://schemas.microsoft.com/office/powerpoint/2010/main" val="687181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本日の想定スケジュール（再掲）</a:t>
            </a:r>
            <a:endParaRPr kumimoji="1" lang="ja-JP" altLang="en-US" dirty="0"/>
          </a:p>
        </p:txBody>
      </p:sp>
      <p:graphicFrame>
        <p:nvGraphicFramePr>
          <p:cNvPr id="5" name="コンテンツ プレースホルダー 4"/>
          <p:cNvGraphicFramePr>
            <a:graphicFrameLocks noGrp="1"/>
          </p:cNvGraphicFramePr>
          <p:nvPr>
            <p:ph idx="1"/>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19</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509367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このプレゼンテーションファイル</a:t>
            </a:r>
            <a:endParaRPr kumimoji="1" lang="ja-JP" altLang="en-US" dirty="0"/>
          </a:p>
        </p:txBody>
      </p:sp>
      <p:sp>
        <p:nvSpPr>
          <p:cNvPr id="3" name="コンテンツ プレースホルダー 2"/>
          <p:cNvSpPr>
            <a:spLocks noGrp="1"/>
          </p:cNvSpPr>
          <p:nvPr>
            <p:ph idx="1"/>
          </p:nvPr>
        </p:nvSpPr>
        <p:spPr>
          <a:xfrm>
            <a:off x="0" y="1124745"/>
            <a:ext cx="9144000" cy="792088"/>
          </a:xfrm>
        </p:spPr>
        <p:txBody>
          <a:bodyPr/>
          <a:lstStyle/>
          <a:p>
            <a:pPr marL="0" indent="0" algn="ctr">
              <a:buNone/>
            </a:pPr>
            <a:r>
              <a:rPr kumimoji="1" lang="en-US" altLang="ja-JP" sz="4000" dirty="0" smtClean="0">
                <a:hlinkClick r:id="rId2"/>
              </a:rPr>
              <a:t>https://github.com/hfu/foss4g2016tokyo</a:t>
            </a:r>
            <a:r>
              <a:rPr kumimoji="1" lang="en-US" altLang="ja-JP" sz="4000" dirty="0" smtClean="0"/>
              <a:t> </a:t>
            </a:r>
            <a:endParaRPr kumimoji="1" lang="ja-JP" altLang="en-US" sz="4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a:t>
            </a:fld>
            <a:endParaRPr lang="en-US" altLang="ja-JP"/>
          </a:p>
        </p:txBody>
      </p:sp>
      <p:pic>
        <p:nvPicPr>
          <p:cNvPr id="5" name="図 4"/>
          <p:cNvPicPr>
            <a:picLocks noChangeAspect="1"/>
          </p:cNvPicPr>
          <p:nvPr/>
        </p:nvPicPr>
        <p:blipFill>
          <a:blip r:embed="rId3"/>
          <a:stretch>
            <a:fillRect/>
          </a:stretch>
        </p:blipFill>
        <p:spPr>
          <a:xfrm>
            <a:off x="0" y="2348880"/>
            <a:ext cx="9144000" cy="3282696"/>
          </a:xfrm>
          <a:prstGeom prst="rect">
            <a:avLst/>
          </a:prstGeom>
        </p:spPr>
      </p:pic>
    </p:spTree>
    <p:extLst>
      <p:ext uri="{BB962C8B-B14F-4D97-AF65-F5344CB8AC3E}">
        <p14:creationId xmlns:p14="http://schemas.microsoft.com/office/powerpoint/2010/main" val="4363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地球地図バイナリベクトルサイトを</a:t>
            </a:r>
            <a:r>
              <a:rPr kumimoji="1" lang="en-US" altLang="ja-JP" dirty="0" smtClean="0"/>
              <a:t/>
            </a:r>
            <a:br>
              <a:rPr kumimoji="1" lang="en-US" altLang="ja-JP" dirty="0" smtClean="0"/>
            </a:br>
            <a:r>
              <a:rPr lang="ja-JP" altLang="en-US" dirty="0" smtClean="0"/>
              <a:t>カスタマイズしてみる</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Hands-on part 1</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20</a:t>
            </a:fld>
            <a:endParaRPr lang="en-US" altLang="ja-JP"/>
          </a:p>
        </p:txBody>
      </p:sp>
    </p:spTree>
    <p:extLst>
      <p:ext uri="{BB962C8B-B14F-4D97-AF65-F5344CB8AC3E}">
        <p14:creationId xmlns:p14="http://schemas.microsoft.com/office/powerpoint/2010/main" val="1238205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a:t>
            </a:r>
            <a:r>
              <a:rPr lang="en-US" altLang="ja-JP" dirty="0" err="1"/>
              <a:t>bit.ly</a:t>
            </a:r>
            <a:r>
              <a:rPr lang="en-US" altLang="ja-JP" dirty="0"/>
              <a:t>/</a:t>
            </a:r>
            <a:r>
              <a:rPr lang="en-US" altLang="ja-JP" dirty="0" err="1"/>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21</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Tree>
    <p:extLst>
      <p:ext uri="{BB962C8B-B14F-4D97-AF65-F5344CB8AC3E}">
        <p14:creationId xmlns:p14="http://schemas.microsoft.com/office/powerpoint/2010/main" val="160334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三次元操作</a:t>
            </a:r>
            <a:r>
              <a:rPr kumimoji="1" lang="en-US" altLang="ja-JP" dirty="0" smtClean="0"/>
              <a:t> </a:t>
            </a:r>
            <a:r>
              <a:rPr kumimoji="1" lang="ja-JP" altLang="en-US" dirty="0" smtClean="0"/>
              <a:t>→</a:t>
            </a:r>
            <a:r>
              <a:rPr kumimoji="1" lang="en-US" altLang="ja-JP" dirty="0" smtClean="0"/>
              <a:t> </a:t>
            </a:r>
            <a:r>
              <a:rPr lang="en-US" altLang="ja-JP" dirty="0" smtClean="0"/>
              <a:t>http://</a:t>
            </a:r>
            <a:r>
              <a:rPr lang="en-US" altLang="ja-JP" dirty="0" err="1" smtClean="0"/>
              <a:t>bit.ly</a:t>
            </a:r>
            <a:r>
              <a:rPr lang="en-US" altLang="ja-JP" dirty="0" smtClean="0"/>
              <a:t>/</a:t>
            </a:r>
            <a:r>
              <a:rPr lang="en-US" altLang="ja-JP" dirty="0" err="1" smtClean="0"/>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22</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四方向矢印 4"/>
          <p:cNvSpPr/>
          <p:nvPr/>
        </p:nvSpPr>
        <p:spPr>
          <a:xfrm>
            <a:off x="323528" y="980728"/>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15616" y="1226532"/>
            <a:ext cx="2834430" cy="369332"/>
          </a:xfrm>
          <a:prstGeom prst="rect">
            <a:avLst/>
          </a:prstGeom>
          <a:noFill/>
        </p:spPr>
        <p:txBody>
          <a:bodyPr wrap="none" rtlCol="0">
            <a:spAutoFit/>
          </a:bodyPr>
          <a:lstStyle/>
          <a:p>
            <a:r>
              <a:rPr kumimoji="1" lang="ja-JP" altLang="en-US" smtClean="0">
                <a:solidFill>
                  <a:schemeClr val="bg1"/>
                </a:solidFill>
              </a:rPr>
              <a:t>ドラッグで地図をスクロール</a:t>
            </a:r>
            <a:endParaRPr kumimoji="1" lang="ja-JP" altLang="en-US" dirty="0">
              <a:solidFill>
                <a:schemeClr val="bg1"/>
              </a:solidFill>
            </a:endParaRPr>
          </a:p>
        </p:txBody>
      </p:sp>
      <p:sp>
        <p:nvSpPr>
          <p:cNvPr id="7" name="テキスト ボックス 6"/>
          <p:cNvSpPr txBox="1"/>
          <p:nvPr/>
        </p:nvSpPr>
        <p:spPr>
          <a:xfrm>
            <a:off x="1115616" y="2267560"/>
            <a:ext cx="3417923" cy="369332"/>
          </a:xfrm>
          <a:prstGeom prst="rect">
            <a:avLst/>
          </a:prstGeom>
          <a:noFill/>
        </p:spPr>
        <p:txBody>
          <a:bodyPr wrap="none" rtlCol="0">
            <a:spAutoFit/>
          </a:bodyPr>
          <a:lstStyle/>
          <a:p>
            <a:r>
              <a:rPr kumimoji="1" lang="en-US" altLang="ja-JP" dirty="0" smtClean="0">
                <a:solidFill>
                  <a:schemeClr val="bg1"/>
                </a:solidFill>
              </a:rPr>
              <a:t>Ctrl</a:t>
            </a:r>
            <a:r>
              <a:rPr kumimoji="1" lang="ja-JP" altLang="en-US" dirty="0" smtClean="0">
                <a:solidFill>
                  <a:schemeClr val="bg1"/>
                </a:solidFill>
              </a:rPr>
              <a:t>＋ドラッグで地図を回転・傾斜</a:t>
            </a:r>
            <a:endParaRPr kumimoji="1" lang="ja-JP" altLang="en-US" dirty="0">
              <a:solidFill>
                <a:schemeClr val="bg1"/>
              </a:solidFill>
            </a:endParaRPr>
          </a:p>
        </p:txBody>
      </p:sp>
      <p:sp>
        <p:nvSpPr>
          <p:cNvPr id="8" name="四方向矢印 7"/>
          <p:cNvSpPr/>
          <p:nvPr/>
        </p:nvSpPr>
        <p:spPr>
          <a:xfrm>
            <a:off x="323528" y="2088257"/>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15615" y="3308588"/>
            <a:ext cx="2440092" cy="369332"/>
          </a:xfrm>
          <a:prstGeom prst="rect">
            <a:avLst/>
          </a:prstGeom>
          <a:noFill/>
        </p:spPr>
        <p:txBody>
          <a:bodyPr wrap="none" rtlCol="0">
            <a:spAutoFit/>
          </a:bodyPr>
          <a:lstStyle/>
          <a:p>
            <a:r>
              <a:rPr kumimoji="1" lang="ja-JP" altLang="en-US" dirty="0" smtClean="0">
                <a:solidFill>
                  <a:schemeClr val="bg1"/>
                </a:solidFill>
              </a:rPr>
              <a:t>クリックで属性バルーン</a:t>
            </a:r>
            <a:endParaRPr kumimoji="1" lang="ja-JP" altLang="en-US" dirty="0">
              <a:solidFill>
                <a:schemeClr val="bg1"/>
              </a:solidFill>
            </a:endParaRPr>
          </a:p>
        </p:txBody>
      </p:sp>
    </p:spTree>
    <p:extLst>
      <p:ext uri="{BB962C8B-B14F-4D97-AF65-F5344CB8AC3E}">
        <p14:creationId xmlns:p14="http://schemas.microsoft.com/office/powerpoint/2010/main" val="149689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a:xfrm>
            <a:off x="35496" y="1412776"/>
            <a:ext cx="8955103" cy="5328592"/>
          </a:xfrm>
        </p:spPr>
        <p:txBody>
          <a:bodyPr/>
          <a:lstStyle/>
          <a:p>
            <a:pPr marL="514350" indent="-514350">
              <a:buFont typeface="+mj-ea"/>
              <a:buAutoNum type="circleNumDbPlain"/>
            </a:pPr>
            <a:r>
              <a:rPr kumimoji="1" lang="ja-JP" altLang="en-US" dirty="0" smtClean="0"/>
              <a:t>ソースコードは、</a:t>
            </a:r>
            <a:r>
              <a:rPr lang="en-US" altLang="ja-JP" dirty="0">
                <a:hlinkClick r:id="rId2"/>
              </a:rPr>
              <a:t>https://</a:t>
            </a:r>
            <a:r>
              <a:rPr lang="en-US" altLang="ja-JP" dirty="0" smtClean="0">
                <a:hlinkClick r:id="rId2"/>
              </a:rPr>
              <a:t>github.com/globalmaps-vt/demo/blob/master/mapboxgl/jp22.html</a:t>
            </a:r>
            <a:endParaRPr lang="en-US" altLang="ja-JP" dirty="0" smtClean="0"/>
          </a:p>
          <a:p>
            <a:pPr marL="514350" indent="-514350">
              <a:buFont typeface="+mj-ea"/>
              <a:buAutoNum type="circleNumDbPlain"/>
            </a:pPr>
            <a:r>
              <a:rPr lang="ja-JP" altLang="en-US" dirty="0" smtClean="0"/>
              <a:t>利用しているソフトウェアは、</a:t>
            </a:r>
            <a:r>
              <a:rPr lang="en-US" altLang="ja-JP" dirty="0" err="1" smtClean="0"/>
              <a:t>Mapbox</a:t>
            </a:r>
            <a:r>
              <a:rPr lang="en-US" altLang="ja-JP" dirty="0" smtClean="0"/>
              <a:t> GL JS </a:t>
            </a:r>
            <a:r>
              <a:rPr lang="en-US" altLang="ja-JP" dirty="0" smtClean="0">
                <a:hlinkClick r:id="rId3"/>
              </a:rPr>
              <a:t>https://www.mapbox.com/mapbox-gl-js/api/</a:t>
            </a:r>
            <a:r>
              <a:rPr lang="en-US" altLang="ja-JP" dirty="0" smtClean="0"/>
              <a:t> </a:t>
            </a:r>
            <a:r>
              <a:rPr lang="en-US" altLang="ja-JP" dirty="0" smtClean="0">
                <a:hlinkClick r:id="rId4"/>
              </a:rPr>
              <a:t>https://github.com/mapbox/mapbox-gl-js</a:t>
            </a:r>
            <a:endParaRPr lang="en-US" altLang="ja-JP" dirty="0" smtClean="0"/>
          </a:p>
          <a:p>
            <a:pPr marL="514350" indent="-514350">
              <a:buFont typeface="+mj-ea"/>
              <a:buAutoNum type="circleNumDbPlain"/>
            </a:pPr>
            <a:r>
              <a:rPr lang="ja-JP" altLang="en-US" dirty="0" smtClean="0"/>
              <a:t>利用しているデータは、地球地図日本</a:t>
            </a:r>
            <a:r>
              <a:rPr lang="en-US" altLang="ja-JP" dirty="0"/>
              <a:t> </a:t>
            </a:r>
            <a:r>
              <a:rPr lang="en-US" altLang="ja-JP" dirty="0" smtClean="0"/>
              <a:t>2.2 </a:t>
            </a:r>
            <a:r>
              <a:rPr lang="en-US" altLang="ja-JP" dirty="0" smtClean="0">
                <a:hlinkClick r:id="rId5"/>
              </a:rPr>
              <a:t>http://www.gsi.go.jp/kankyochiri/gm_jpn.html</a:t>
            </a:r>
            <a:r>
              <a:rPr lang="en-US" altLang="ja-JP" dirty="0" smtClean="0"/>
              <a:t> </a:t>
            </a:r>
            <a:r>
              <a:rPr lang="ja-JP" altLang="en-US" dirty="0" smtClean="0"/>
              <a:t>から作成した地球地図バイナリベクトルタイル</a:t>
            </a:r>
            <a:r>
              <a:rPr lang="en-US" altLang="ja-JP" dirty="0" smtClean="0"/>
              <a:t> </a:t>
            </a:r>
            <a:r>
              <a:rPr lang="en-US" altLang="ja-JP" dirty="0" smtClean="0">
                <a:hlinkClick r:id="rId6"/>
              </a:rPr>
              <a:t>https://github.com/globalmaps-vt/gmjp22vt</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23</a:t>
            </a:fld>
            <a:endParaRPr lang="en-US" altLang="ja-JP"/>
          </a:p>
        </p:txBody>
      </p:sp>
      <p:pic>
        <p:nvPicPr>
          <p:cNvPr id="5" name="図 4"/>
          <p:cNvPicPr>
            <a:picLocks noChangeAspect="1"/>
          </p:cNvPicPr>
          <p:nvPr/>
        </p:nvPicPr>
        <p:blipFill>
          <a:blip r:embed="rId7"/>
          <a:stretch>
            <a:fillRect/>
          </a:stretch>
        </p:blipFill>
        <p:spPr>
          <a:xfrm>
            <a:off x="6300192" y="620688"/>
            <a:ext cx="2762644" cy="1736355"/>
          </a:xfrm>
          <a:prstGeom prst="rect">
            <a:avLst/>
          </a:prstGeom>
        </p:spPr>
      </p:pic>
    </p:spTree>
    <p:extLst>
      <p:ext uri="{BB962C8B-B14F-4D97-AF65-F5344CB8AC3E}">
        <p14:creationId xmlns:p14="http://schemas.microsoft.com/office/powerpoint/2010/main" val="913319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Mapbox</a:t>
            </a:r>
            <a:r>
              <a:rPr kumimoji="1" lang="en-US" altLang="ja-JP" dirty="0" smtClean="0"/>
              <a:t> GL JS</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24</a:t>
            </a:fld>
            <a:endParaRPr lang="en-US" altLang="ja-JP"/>
          </a:p>
        </p:txBody>
      </p:sp>
      <p:pic>
        <p:nvPicPr>
          <p:cNvPr id="5" name="図 4"/>
          <p:cNvPicPr>
            <a:picLocks noChangeAspect="1"/>
          </p:cNvPicPr>
          <p:nvPr/>
        </p:nvPicPr>
        <p:blipFill>
          <a:blip r:embed="rId2"/>
          <a:stretch>
            <a:fillRect/>
          </a:stretch>
        </p:blipFill>
        <p:spPr>
          <a:xfrm>
            <a:off x="0" y="764406"/>
            <a:ext cx="9144000" cy="5976962"/>
          </a:xfrm>
          <a:prstGeom prst="rect">
            <a:avLst/>
          </a:prstGeom>
        </p:spPr>
      </p:pic>
    </p:spTree>
    <p:extLst>
      <p:ext uri="{BB962C8B-B14F-4D97-AF65-F5344CB8AC3E}">
        <p14:creationId xmlns:p14="http://schemas.microsoft.com/office/powerpoint/2010/main" val="2020714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Mapping Project (</a:t>
            </a:r>
            <a:r>
              <a:rPr kumimoji="1" lang="en-US" altLang="ja-JP" dirty="0" err="1" smtClean="0"/>
              <a:t>iscgm.org</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25</a:t>
            </a:fld>
            <a:endParaRPr lang="en-US" altLang="ja-JP"/>
          </a:p>
        </p:txBody>
      </p:sp>
      <p:pic>
        <p:nvPicPr>
          <p:cNvPr id="4" name="図 3"/>
          <p:cNvPicPr>
            <a:picLocks noChangeAspect="1"/>
          </p:cNvPicPr>
          <p:nvPr/>
        </p:nvPicPr>
        <p:blipFill>
          <a:blip r:embed="rId2"/>
          <a:stretch>
            <a:fillRect/>
          </a:stretch>
        </p:blipFill>
        <p:spPr>
          <a:xfrm>
            <a:off x="0" y="682855"/>
            <a:ext cx="9144000" cy="5914497"/>
          </a:xfrm>
          <a:prstGeom prst="rect">
            <a:avLst/>
          </a:prstGeom>
        </p:spPr>
      </p:pic>
    </p:spTree>
    <p:extLst>
      <p:ext uri="{BB962C8B-B14F-4D97-AF65-F5344CB8AC3E}">
        <p14:creationId xmlns:p14="http://schemas.microsoft.com/office/powerpoint/2010/main" val="327840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668344" cy="476250"/>
          </a:xfrm>
        </p:spPr>
        <p:txBody>
          <a:bodyPr/>
          <a:lstStyle/>
          <a:p>
            <a:r>
              <a:rPr lang="ja-JP" altLang="en-US" dirty="0" smtClean="0"/>
              <a:t>地図の状態を反映した</a:t>
            </a:r>
            <a:r>
              <a:rPr lang="en-US" altLang="ja-JP" dirty="0" smtClean="0"/>
              <a:t> URL (</a:t>
            </a:r>
            <a:r>
              <a:rPr lang="en-US" altLang="ja-JP" dirty="0" err="1" smtClean="0"/>
              <a:t>Mapbox</a:t>
            </a:r>
            <a:r>
              <a:rPr lang="en-US" altLang="ja-JP" dirty="0" smtClean="0"/>
              <a:t> GL JS)</a:t>
            </a:r>
            <a:endParaRPr kumimoji="1" lang="ja-JP" altLang="en-US" dirty="0"/>
          </a:p>
        </p:txBody>
      </p:sp>
      <p:sp>
        <p:nvSpPr>
          <p:cNvPr id="3" name="コンテンツ プレースホルダー 2"/>
          <p:cNvSpPr>
            <a:spLocks noGrp="1"/>
          </p:cNvSpPr>
          <p:nvPr>
            <p:ph idx="1"/>
          </p:nvPr>
        </p:nvSpPr>
        <p:spPr>
          <a:xfrm>
            <a:off x="179512" y="1196752"/>
            <a:ext cx="8784976" cy="1872208"/>
          </a:xfrm>
        </p:spPr>
        <p:txBody>
          <a:bodyPr/>
          <a:lstStyle/>
          <a:p>
            <a:pPr marL="0" lvl="0" indent="0" fontAlgn="auto">
              <a:spcBef>
                <a:spcPts val="0"/>
              </a:spcBef>
              <a:spcAft>
                <a:spcPts val="0"/>
              </a:spcAft>
              <a:buNone/>
            </a:pPr>
            <a:r>
              <a:rPr lang="mr-IN" altLang="ja-JP" sz="4400" dirty="0">
                <a:solidFill>
                  <a:srgbClr val="0000FF"/>
                </a:solidFill>
              </a:rPr>
              <a:t>https://</a:t>
            </a:r>
            <a:r>
              <a:rPr lang="mr-IN" altLang="ja-JP" sz="4400" dirty="0" smtClean="0">
                <a:solidFill>
                  <a:srgbClr val="0000FF"/>
                </a:solidFill>
              </a:rPr>
              <a:t>globalmaps-vt.github.io</a:t>
            </a:r>
            <a:r>
              <a:rPr lang="en-US" altLang="ja-JP" sz="4400" dirty="0" smtClean="0">
                <a:solidFill>
                  <a:srgbClr val="0000FF"/>
                </a:solidFill>
              </a:rPr>
              <a:t> </a:t>
            </a:r>
            <a:r>
              <a:rPr lang="mr-IN" altLang="ja-JP" sz="4400" dirty="0" smtClean="0">
                <a:solidFill>
                  <a:srgbClr val="0000FF"/>
                </a:solidFill>
              </a:rPr>
              <a:t>/demo/mapboxgl/jp22.html</a:t>
            </a:r>
            <a:r>
              <a:rPr lang="en-US" altLang="ja-JP" sz="4400" dirty="0" smtClean="0">
                <a:solidFill>
                  <a:srgbClr val="0000FF"/>
                </a:solidFill>
              </a:rPr>
              <a:t> </a:t>
            </a:r>
            <a:r>
              <a:rPr lang="mr-IN" altLang="ja-JP" sz="4400" dirty="0" smtClean="0">
                <a:solidFill>
                  <a:srgbClr val="0000FF"/>
                </a:solidFill>
              </a:rPr>
              <a:t>#</a:t>
            </a:r>
            <a:r>
              <a:rPr lang="mr-IN" altLang="ja-JP" sz="4400" dirty="0">
                <a:solidFill>
                  <a:srgbClr val="0000FF"/>
                </a:solidFill>
              </a:rPr>
              <a:t>9.91/35.6683/139.7318/-25.6/30</a:t>
            </a:r>
            <a:endParaRPr kumimoji="1" lang="ja-JP" altLang="en-US" sz="4400" dirty="0">
              <a:solidFill>
                <a:srgbClr val="0000FF"/>
              </a:solidFill>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26</a:t>
            </a:fld>
            <a:endParaRPr lang="en-US" altLang="ja-JP"/>
          </a:p>
        </p:txBody>
      </p:sp>
      <p:sp>
        <p:nvSpPr>
          <p:cNvPr id="6" name="テキスト ボックス 5"/>
          <p:cNvSpPr txBox="1"/>
          <p:nvPr/>
        </p:nvSpPr>
        <p:spPr>
          <a:xfrm>
            <a:off x="88561" y="5171708"/>
            <a:ext cx="8947935" cy="1569660"/>
          </a:xfrm>
          <a:prstGeom prst="rect">
            <a:avLst/>
          </a:prstGeom>
          <a:noFill/>
          <a:ln>
            <a:solidFill>
              <a:schemeClr val="tx1"/>
            </a:solidFill>
          </a:ln>
        </p:spPr>
        <p:txBody>
          <a:bodyPr wrap="square" rtlCol="0">
            <a:spAutoFit/>
          </a:bodyPr>
          <a:lstStyle/>
          <a:p>
            <a:r>
              <a:rPr kumimoji="1" lang="ja-JP" altLang="en-US" sz="2400" dirty="0" smtClean="0"/>
              <a:t>地図の状態に</a:t>
            </a:r>
            <a:r>
              <a:rPr kumimoji="1" lang="en-US" altLang="ja-JP" sz="2400" dirty="0" smtClean="0"/>
              <a:t>URL</a:t>
            </a:r>
            <a:r>
              <a:rPr kumimoji="1" lang="ja-JP" altLang="en-US" sz="2400" dirty="0" smtClean="0"/>
              <a:t>がつくのは、地図へのリンクや地図の共有に重要。</a:t>
            </a:r>
            <a:endParaRPr kumimoji="1" lang="en-US" altLang="ja-JP" sz="2400" dirty="0" smtClean="0"/>
          </a:p>
          <a:p>
            <a:r>
              <a:rPr kumimoji="1" lang="ja-JP" altLang="en-US" sz="2400" dirty="0" smtClean="0"/>
              <a:t>これがあることで、たとえば、地図をツイートできる。</a:t>
            </a:r>
            <a:endParaRPr kumimoji="1" lang="en-US" altLang="ja-JP" sz="2400" dirty="0" smtClean="0"/>
          </a:p>
          <a:p>
            <a:pPr marL="342900" indent="-342900">
              <a:buFontTx/>
              <a:buChar char="-"/>
            </a:pPr>
            <a:r>
              <a:rPr lang="en-US" altLang="ja-JP" sz="2400" dirty="0" err="1" smtClean="0"/>
              <a:t>Leaflet.js</a:t>
            </a:r>
            <a:r>
              <a:rPr lang="en-US" altLang="ja-JP" sz="2400" dirty="0" smtClean="0"/>
              <a:t> </a:t>
            </a:r>
            <a:r>
              <a:rPr lang="ja-JP" altLang="en-US" sz="2400" dirty="0" smtClean="0"/>
              <a:t>では、</a:t>
            </a:r>
            <a:r>
              <a:rPr lang="en-US" altLang="ja-JP" sz="2400" dirty="0" smtClean="0"/>
              <a:t>leaflet-hash </a:t>
            </a:r>
            <a:r>
              <a:rPr lang="ja-JP" altLang="en-US" sz="2400" dirty="0" smtClean="0"/>
              <a:t>を付加することで実現。</a:t>
            </a:r>
            <a:endParaRPr lang="en-US" altLang="ja-JP" sz="2400" dirty="0" smtClean="0"/>
          </a:p>
          <a:p>
            <a:pPr marL="342900" indent="-342900">
              <a:buFontTx/>
              <a:buChar char="-"/>
            </a:pPr>
            <a:r>
              <a:rPr kumimoji="1" lang="en-US" altLang="ja-JP" sz="2400" dirty="0" err="1" smtClean="0"/>
              <a:t>Mapbox</a:t>
            </a:r>
            <a:r>
              <a:rPr kumimoji="1" lang="en-US" altLang="ja-JP" sz="2400" dirty="0" smtClean="0"/>
              <a:t> GL JS </a:t>
            </a:r>
            <a:r>
              <a:rPr kumimoji="1" lang="ja-JP" altLang="en-US" sz="2400" dirty="0" smtClean="0"/>
              <a:t>では標準装備。</a:t>
            </a:r>
            <a:endParaRPr kumimoji="1" lang="ja-JP" altLang="en-US" sz="2400" dirty="0"/>
          </a:p>
        </p:txBody>
      </p:sp>
      <p:sp>
        <p:nvSpPr>
          <p:cNvPr id="8" name="線吹き出し 2 (枠付き) 7"/>
          <p:cNvSpPr/>
          <p:nvPr/>
        </p:nvSpPr>
        <p:spPr>
          <a:xfrm>
            <a:off x="5940152" y="620688"/>
            <a:ext cx="2304256" cy="432048"/>
          </a:xfrm>
          <a:prstGeom prst="borderCallout2">
            <a:avLst>
              <a:gd name="adj1" fmla="val 18750"/>
              <a:gd name="adj2" fmla="val -8333"/>
              <a:gd name="adj3" fmla="val 18750"/>
              <a:gd name="adj4" fmla="val -16667"/>
              <a:gd name="adj5" fmla="val 325906"/>
              <a:gd name="adj6" fmla="val -4170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地球地図日本</a:t>
            </a:r>
            <a:r>
              <a:rPr kumimoji="1" lang="en-US" altLang="ja-JP" dirty="0" smtClean="0">
                <a:solidFill>
                  <a:schemeClr val="tx1"/>
                </a:solidFill>
              </a:rPr>
              <a:t> 2.2</a:t>
            </a:r>
            <a:endParaRPr kumimoji="1" lang="ja-JP" altLang="en-US" dirty="0">
              <a:solidFill>
                <a:schemeClr val="tx1"/>
              </a:solidFill>
            </a:endParaRPr>
          </a:p>
        </p:txBody>
      </p:sp>
      <p:sp>
        <p:nvSpPr>
          <p:cNvPr id="9" name="線吹き出し 2 (枠付き) 8"/>
          <p:cNvSpPr/>
          <p:nvPr/>
        </p:nvSpPr>
        <p:spPr>
          <a:xfrm>
            <a:off x="539552" y="4581128"/>
            <a:ext cx="2304256" cy="432048"/>
          </a:xfrm>
          <a:prstGeom prst="borderCallout2">
            <a:avLst>
              <a:gd name="adj1" fmla="val 18750"/>
              <a:gd name="adj2" fmla="val -8333"/>
              <a:gd name="adj3" fmla="val 18750"/>
              <a:gd name="adj4" fmla="val -16667"/>
              <a:gd name="adj5" fmla="val -314902"/>
              <a:gd name="adj6" fmla="val 1726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ズームレベル</a:t>
            </a:r>
            <a:r>
              <a:rPr kumimoji="1" lang="en-US" altLang="ja-JP" dirty="0" smtClean="0">
                <a:solidFill>
                  <a:schemeClr val="tx1"/>
                </a:solidFill>
              </a:rPr>
              <a:t>9.91</a:t>
            </a:r>
            <a:endParaRPr kumimoji="1" lang="ja-JP" altLang="en-US" dirty="0">
              <a:solidFill>
                <a:schemeClr val="tx1"/>
              </a:solidFill>
            </a:endParaRPr>
          </a:p>
        </p:txBody>
      </p:sp>
      <p:sp>
        <p:nvSpPr>
          <p:cNvPr id="10" name="線吹き出し 2 (枠付き) 9"/>
          <p:cNvSpPr/>
          <p:nvPr/>
        </p:nvSpPr>
        <p:spPr>
          <a:xfrm>
            <a:off x="971600" y="4077072"/>
            <a:ext cx="2304256" cy="432048"/>
          </a:xfrm>
          <a:prstGeom prst="borderCallout2">
            <a:avLst>
              <a:gd name="adj1" fmla="val 18750"/>
              <a:gd name="adj2" fmla="val -8333"/>
              <a:gd name="adj3" fmla="val 18750"/>
              <a:gd name="adj4" fmla="val -16667"/>
              <a:gd name="adj5" fmla="val -200262"/>
              <a:gd name="adj6" fmla="val 5640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十進緯度</a:t>
            </a:r>
            <a:r>
              <a:rPr kumimoji="1" lang="en-US" altLang="ja-JP" dirty="0" smtClean="0">
                <a:solidFill>
                  <a:schemeClr val="tx1"/>
                </a:solidFill>
              </a:rPr>
              <a:t> 35.6</a:t>
            </a:r>
            <a:r>
              <a:rPr kumimoji="1" lang="mr-IN" altLang="ja-JP" dirty="0" smtClean="0">
                <a:solidFill>
                  <a:schemeClr val="tx1"/>
                </a:solidFill>
              </a:rPr>
              <a:t>…</a:t>
            </a:r>
            <a:r>
              <a:rPr kumimoji="1" lang="ja-JP" altLang="en-US" dirty="0" smtClean="0">
                <a:solidFill>
                  <a:schemeClr val="tx1"/>
                </a:solidFill>
              </a:rPr>
              <a:t>度</a:t>
            </a:r>
            <a:endParaRPr kumimoji="1" lang="ja-JP" altLang="en-US" dirty="0">
              <a:solidFill>
                <a:schemeClr val="tx1"/>
              </a:solidFill>
            </a:endParaRPr>
          </a:p>
        </p:txBody>
      </p:sp>
      <p:sp>
        <p:nvSpPr>
          <p:cNvPr id="11" name="線吹き出し 2 (枠付き) 10"/>
          <p:cNvSpPr/>
          <p:nvPr/>
        </p:nvSpPr>
        <p:spPr>
          <a:xfrm>
            <a:off x="2627784" y="3573016"/>
            <a:ext cx="2304256" cy="432048"/>
          </a:xfrm>
          <a:prstGeom prst="borderCallout2">
            <a:avLst>
              <a:gd name="adj1" fmla="val 18750"/>
              <a:gd name="adj2" fmla="val -8333"/>
              <a:gd name="adj3" fmla="val 18750"/>
              <a:gd name="adj4" fmla="val -16667"/>
              <a:gd name="adj5" fmla="val -91501"/>
              <a:gd name="adj6" fmla="val 5088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十進経度</a:t>
            </a:r>
            <a:r>
              <a:rPr lang="en-US" altLang="ja-JP" dirty="0" smtClean="0">
                <a:solidFill>
                  <a:schemeClr val="tx1"/>
                </a:solidFill>
              </a:rPr>
              <a:t> 139.7</a:t>
            </a:r>
            <a:r>
              <a:rPr lang="mr-IN" altLang="ja-JP" dirty="0" smtClean="0">
                <a:solidFill>
                  <a:schemeClr val="tx1"/>
                </a:solidFill>
              </a:rPr>
              <a:t>…</a:t>
            </a:r>
            <a:r>
              <a:rPr lang="ja-JP" altLang="en-US" dirty="0" smtClean="0">
                <a:solidFill>
                  <a:schemeClr val="tx1"/>
                </a:solidFill>
              </a:rPr>
              <a:t>度</a:t>
            </a:r>
            <a:endParaRPr kumimoji="1" lang="ja-JP" altLang="en-US" dirty="0">
              <a:solidFill>
                <a:schemeClr val="tx1"/>
              </a:solidFill>
            </a:endParaRPr>
          </a:p>
        </p:txBody>
      </p:sp>
      <p:sp>
        <p:nvSpPr>
          <p:cNvPr id="12" name="線吹き出し 2 (枠付き) 11"/>
          <p:cNvSpPr/>
          <p:nvPr/>
        </p:nvSpPr>
        <p:spPr>
          <a:xfrm>
            <a:off x="5076056" y="3573016"/>
            <a:ext cx="2304256" cy="432048"/>
          </a:xfrm>
          <a:prstGeom prst="borderCallout2">
            <a:avLst>
              <a:gd name="adj1" fmla="val 27568"/>
              <a:gd name="adj2" fmla="val 105756"/>
              <a:gd name="adj3" fmla="val 33447"/>
              <a:gd name="adj4" fmla="val 118366"/>
              <a:gd name="adj5" fmla="val -97380"/>
              <a:gd name="adj6" fmla="val 6907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方位角</a:t>
            </a:r>
            <a:r>
              <a:rPr lang="en-US" altLang="ja-JP" dirty="0" smtClean="0">
                <a:solidFill>
                  <a:schemeClr val="tx1"/>
                </a:solidFill>
              </a:rPr>
              <a:t> -25.6</a:t>
            </a:r>
            <a:r>
              <a:rPr lang="ja-JP" altLang="en-US" dirty="0" smtClean="0">
                <a:solidFill>
                  <a:schemeClr val="tx1"/>
                </a:solidFill>
              </a:rPr>
              <a:t>度</a:t>
            </a:r>
            <a:endParaRPr kumimoji="1" lang="ja-JP" altLang="en-US" dirty="0">
              <a:solidFill>
                <a:schemeClr val="tx1"/>
              </a:solidFill>
            </a:endParaRPr>
          </a:p>
        </p:txBody>
      </p:sp>
      <p:sp>
        <p:nvSpPr>
          <p:cNvPr id="13" name="線吹き出し 2 (枠付き) 12"/>
          <p:cNvSpPr/>
          <p:nvPr/>
        </p:nvSpPr>
        <p:spPr>
          <a:xfrm>
            <a:off x="5076056" y="4365104"/>
            <a:ext cx="2880320" cy="432048"/>
          </a:xfrm>
          <a:prstGeom prst="borderCallout2">
            <a:avLst>
              <a:gd name="adj1" fmla="val 21689"/>
              <a:gd name="adj2" fmla="val 105756"/>
              <a:gd name="adj3" fmla="val 24629"/>
              <a:gd name="adj4" fmla="val 121673"/>
              <a:gd name="adj5" fmla="val -276689"/>
              <a:gd name="adj6" fmla="val 10269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a:t>
            </a:r>
            <a:r>
              <a:rPr lang="en-US" altLang="ja-JP" dirty="0" smtClean="0">
                <a:solidFill>
                  <a:schemeClr val="tx1"/>
                </a:solidFill>
              </a:rPr>
              <a:t>90°</a:t>
            </a:r>
            <a:r>
              <a:rPr lang="ja-JP" altLang="en-US" dirty="0" smtClean="0">
                <a:solidFill>
                  <a:schemeClr val="tx1"/>
                </a:solidFill>
              </a:rPr>
              <a:t>−）俯角</a:t>
            </a:r>
            <a:r>
              <a:rPr lang="en-US" altLang="ja-JP" dirty="0" smtClean="0">
                <a:solidFill>
                  <a:schemeClr val="tx1"/>
                </a:solidFill>
              </a:rPr>
              <a:t> 30</a:t>
            </a:r>
            <a:r>
              <a:rPr lang="ja-JP" altLang="en-US" dirty="0" smtClean="0">
                <a:solidFill>
                  <a:schemeClr val="tx1"/>
                </a:solidFill>
              </a:rPr>
              <a:t>度</a:t>
            </a:r>
            <a:endParaRPr kumimoji="1" lang="ja-JP" altLang="en-US" dirty="0">
              <a:solidFill>
                <a:schemeClr val="tx1"/>
              </a:solidFill>
            </a:endParaRPr>
          </a:p>
        </p:txBody>
      </p:sp>
    </p:spTree>
    <p:extLst>
      <p:ext uri="{BB962C8B-B14F-4D97-AF65-F5344CB8AC3E}">
        <p14:creationId xmlns:p14="http://schemas.microsoft.com/office/powerpoint/2010/main" val="1193708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どんなデータか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27</a:t>
            </a:fld>
            <a:endParaRPr lang="en-US" altLang="ja-JP" dirty="0"/>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線吹き出し 2 (枠付き) 4"/>
          <p:cNvSpPr/>
          <p:nvPr/>
        </p:nvSpPr>
        <p:spPr>
          <a:xfrm>
            <a:off x="5940152" y="908720"/>
            <a:ext cx="2952328" cy="3240360"/>
          </a:xfrm>
          <a:prstGeom prst="borderCallout2">
            <a:avLst>
              <a:gd name="adj1" fmla="val 18750"/>
              <a:gd name="adj2" fmla="val -8333"/>
              <a:gd name="adj3" fmla="val 18750"/>
              <a:gd name="adj4" fmla="val -16667"/>
              <a:gd name="adj5" fmla="val 70269"/>
              <a:gd name="adj6" fmla="val -41182"/>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ベクトルタイルは</a:t>
            </a:r>
            <a:endParaRPr kumimoji="1" lang="en-US" altLang="ja-JP" dirty="0" smtClean="0">
              <a:solidFill>
                <a:schemeClr val="tx1"/>
              </a:solidFill>
            </a:endParaRPr>
          </a:p>
          <a:p>
            <a:pPr algn="ctr"/>
            <a:r>
              <a:rPr kumimoji="1" lang="ja-JP" altLang="en-US" dirty="0" smtClean="0">
                <a:solidFill>
                  <a:schemeClr val="tx1"/>
                </a:solidFill>
              </a:rPr>
              <a:t>地球地図日本</a:t>
            </a:r>
            <a:r>
              <a:rPr kumimoji="1" lang="en-US" altLang="ja-JP" dirty="0" smtClean="0">
                <a:solidFill>
                  <a:schemeClr val="tx1"/>
                </a:solidFill>
              </a:rPr>
              <a:t> 2.2</a:t>
            </a:r>
          </a:p>
          <a:p>
            <a:pPr algn="ctr"/>
            <a:endParaRPr kumimoji="1" lang="en-US" altLang="ja-JP" dirty="0" smtClean="0">
              <a:solidFill>
                <a:schemeClr val="tx1"/>
              </a:solidFill>
            </a:endParaRPr>
          </a:p>
          <a:p>
            <a:r>
              <a:rPr lang="ja-JP" altLang="en-US" dirty="0" smtClean="0">
                <a:solidFill>
                  <a:schemeClr val="tx1"/>
                </a:solidFill>
                <a:latin typeface="MS PMincho" charset="-128"/>
                <a:ea typeface="MS PMincho" charset="-128"/>
                <a:cs typeface="MS PMincho" charset="-128"/>
              </a:rPr>
              <a:t>地球</a:t>
            </a:r>
            <a:r>
              <a:rPr lang="ja-JP" altLang="en-US" dirty="0">
                <a:solidFill>
                  <a:schemeClr val="tx1"/>
                </a:solidFill>
                <a:latin typeface="MS PMincho" charset="-128"/>
                <a:ea typeface="MS PMincho" charset="-128"/>
                <a:cs typeface="MS PMincho" charset="-128"/>
              </a:rPr>
              <a:t>地図日本</a:t>
            </a:r>
            <a:r>
              <a:rPr lang="en-US" altLang="ja-JP" dirty="0">
                <a:solidFill>
                  <a:schemeClr val="tx1"/>
                </a:solidFill>
                <a:latin typeface="MS PMincho" charset="-128"/>
                <a:ea typeface="MS PMincho" charset="-128"/>
                <a:cs typeface="MS PMincho" charset="-128"/>
              </a:rPr>
              <a:t>(</a:t>
            </a:r>
            <a:r>
              <a:rPr lang="ja-JP" altLang="en-US" dirty="0">
                <a:solidFill>
                  <a:schemeClr val="tx1"/>
                </a:solidFill>
                <a:latin typeface="MS PMincho" charset="-128"/>
                <a:ea typeface="MS PMincho" charset="-128"/>
                <a:cs typeface="MS PMincho" charset="-128"/>
              </a:rPr>
              <a:t>国土地理院技術資料</a:t>
            </a:r>
            <a:r>
              <a:rPr lang="en-US" altLang="ja-JP" dirty="0">
                <a:solidFill>
                  <a:schemeClr val="tx1"/>
                </a:solidFill>
                <a:latin typeface="MS PMincho" charset="-128"/>
                <a:ea typeface="MS PMincho" charset="-128"/>
                <a:cs typeface="MS PMincho" charset="-128"/>
              </a:rPr>
              <a:t>D</a:t>
            </a:r>
            <a:r>
              <a:rPr lang="ja-JP" altLang="en-US" dirty="0">
                <a:solidFill>
                  <a:schemeClr val="tx1"/>
                </a:solidFill>
                <a:latin typeface="MS PMincho" charset="-128"/>
                <a:ea typeface="MS PMincho" charset="-128"/>
                <a:cs typeface="MS PMincho" charset="-128"/>
              </a:rPr>
              <a:t>・</a:t>
            </a:r>
            <a:r>
              <a:rPr lang="en-US" altLang="ja-JP" dirty="0">
                <a:solidFill>
                  <a:schemeClr val="tx1"/>
                </a:solidFill>
                <a:latin typeface="MS PMincho" charset="-128"/>
                <a:ea typeface="MS PMincho" charset="-128"/>
                <a:cs typeface="MS PMincho" charset="-128"/>
              </a:rPr>
              <a:t>1-No.576)</a:t>
            </a:r>
            <a:r>
              <a:rPr lang="ja-JP" altLang="en-US" dirty="0">
                <a:solidFill>
                  <a:schemeClr val="tx1"/>
                </a:solidFill>
                <a:latin typeface="MS PMincho" charset="-128"/>
                <a:ea typeface="MS PMincho" charset="-128"/>
                <a:cs typeface="MS PMincho" charset="-128"/>
              </a:rPr>
              <a:t>は、日本の範囲をカバーしており、「地球地図」の一部を構成するものです</a:t>
            </a:r>
            <a:r>
              <a:rPr lang="ja-JP" altLang="en-US" dirty="0" smtClean="0">
                <a:solidFill>
                  <a:schemeClr val="tx1"/>
                </a:solidFill>
                <a:latin typeface="MS PMincho" charset="-128"/>
                <a:ea typeface="MS PMincho" charset="-128"/>
                <a:cs typeface="MS PMincho" charset="-128"/>
              </a:rPr>
              <a:t>。本データ</a:t>
            </a:r>
            <a:r>
              <a:rPr lang="ja-JP" altLang="en-US" dirty="0">
                <a:solidFill>
                  <a:schemeClr val="tx1"/>
                </a:solidFill>
                <a:latin typeface="MS PMincho" charset="-128"/>
                <a:ea typeface="MS PMincho" charset="-128"/>
                <a:cs typeface="MS PMincho" charset="-128"/>
              </a:rPr>
              <a:t>には、「国土地理院コンテンツ利用規約」が適用されます。 </a:t>
            </a:r>
            <a:endParaRPr kumimoji="1" lang="en-US" altLang="ja-JP" dirty="0" smtClean="0">
              <a:solidFill>
                <a:schemeClr val="tx1"/>
              </a:solidFill>
              <a:latin typeface="MS PMincho" charset="-128"/>
              <a:ea typeface="MS PMincho" charset="-128"/>
              <a:cs typeface="MS PMincho" charset="-128"/>
            </a:endParaRPr>
          </a:p>
        </p:txBody>
      </p:sp>
      <p:sp>
        <p:nvSpPr>
          <p:cNvPr id="6" name="線吹き出し 2 (枠付き) 5"/>
          <p:cNvSpPr/>
          <p:nvPr/>
        </p:nvSpPr>
        <p:spPr>
          <a:xfrm>
            <a:off x="1187624" y="5445224"/>
            <a:ext cx="2952328" cy="792088"/>
          </a:xfrm>
          <a:prstGeom prst="borderCallout2">
            <a:avLst>
              <a:gd name="adj1" fmla="val 18750"/>
              <a:gd name="adj2" fmla="val -8333"/>
              <a:gd name="adj3" fmla="val 18750"/>
              <a:gd name="adj4" fmla="val -16667"/>
              <a:gd name="adj5" fmla="val -407309"/>
              <a:gd name="adj6" fmla="val -11500"/>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衛星画像は</a:t>
            </a:r>
            <a:endParaRPr kumimoji="1" lang="en-US" altLang="ja-JP" dirty="0" smtClean="0">
              <a:solidFill>
                <a:schemeClr val="tx1"/>
              </a:solidFill>
            </a:endParaRPr>
          </a:p>
          <a:p>
            <a:pPr algn="ctr"/>
            <a:r>
              <a:rPr lang="en-US" altLang="ja-JP" dirty="0" err="1" smtClean="0">
                <a:solidFill>
                  <a:schemeClr val="tx1"/>
                </a:solidFill>
              </a:rPr>
              <a:t>mapbox</a:t>
            </a:r>
            <a:r>
              <a:rPr lang="en-US" altLang="ja-JP" dirty="0" smtClean="0">
                <a:solidFill>
                  <a:schemeClr val="tx1"/>
                </a:solidFill>
              </a:rPr>
              <a:t>/satellite-v9</a:t>
            </a:r>
            <a:endParaRPr kumimoji="1" lang="en-US" altLang="ja-JP" dirty="0" smtClean="0">
              <a:solidFill>
                <a:schemeClr val="tx1"/>
              </a:solidFill>
            </a:endParaRPr>
          </a:p>
        </p:txBody>
      </p:sp>
    </p:spTree>
    <p:extLst>
      <p:ext uri="{BB962C8B-B14F-4D97-AF65-F5344CB8AC3E}">
        <p14:creationId xmlns:p14="http://schemas.microsoft.com/office/powerpoint/2010/main" val="501620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kumimoji="1" lang="en-US" altLang="ja-JP" dirty="0" smtClean="0"/>
              <a:t>1</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620688"/>
            <a:ext cx="8229600" cy="477069"/>
          </a:xfrm>
        </p:spPr>
        <p:txBody>
          <a:bodyPr/>
          <a:lstStyle/>
          <a:p>
            <a:pPr marL="0" indent="0">
              <a:buNone/>
            </a:pPr>
            <a:r>
              <a:rPr lang="en-US" altLang="ja-JP" sz="2000" dirty="0">
                <a:hlinkClick r:id="rId2"/>
              </a:rPr>
              <a:t>https://github.com/globalmaps-vt/demo/blob/master/mapboxgl/jp22.html</a:t>
            </a:r>
            <a:endParaRPr lang="en-US" altLang="ja-JP" sz="2000"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28</a:t>
            </a:fld>
            <a:endParaRPr lang="en-US" altLang="ja-JP"/>
          </a:p>
        </p:txBody>
      </p:sp>
      <p:pic>
        <p:nvPicPr>
          <p:cNvPr id="5" name="図 4"/>
          <p:cNvPicPr>
            <a:picLocks noChangeAspect="1"/>
          </p:cNvPicPr>
          <p:nvPr/>
        </p:nvPicPr>
        <p:blipFill>
          <a:blip r:embed="rId3"/>
          <a:stretch>
            <a:fillRect/>
          </a:stretch>
        </p:blipFill>
        <p:spPr>
          <a:xfrm>
            <a:off x="0" y="1196752"/>
            <a:ext cx="9144000" cy="4117527"/>
          </a:xfrm>
          <a:prstGeom prst="rect">
            <a:avLst/>
          </a:prstGeom>
        </p:spPr>
      </p:pic>
      <p:sp>
        <p:nvSpPr>
          <p:cNvPr id="6" name="円/楕円 5"/>
          <p:cNvSpPr/>
          <p:nvPr/>
        </p:nvSpPr>
        <p:spPr>
          <a:xfrm>
            <a:off x="6228184" y="3356992"/>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5528547" y="4149080"/>
            <a:ext cx="3265931" cy="2491451"/>
          </a:xfrm>
          <a:prstGeom prst="rect">
            <a:avLst/>
          </a:prstGeom>
        </p:spPr>
      </p:pic>
      <p:sp>
        <p:nvSpPr>
          <p:cNvPr id="8" name="線吹き出し 2 (枠付き) 7"/>
          <p:cNvSpPr/>
          <p:nvPr/>
        </p:nvSpPr>
        <p:spPr>
          <a:xfrm>
            <a:off x="3509962" y="2240868"/>
            <a:ext cx="2304256" cy="1187710"/>
          </a:xfrm>
          <a:prstGeom prst="borderCallout2">
            <a:avLst>
              <a:gd name="adj1" fmla="val 33257"/>
              <a:gd name="adj2" fmla="val 101898"/>
              <a:gd name="adj3" fmla="val 33447"/>
              <a:gd name="adj4" fmla="val 118366"/>
              <a:gd name="adj5" fmla="val 97385"/>
              <a:gd name="adj6" fmla="val 13686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Raw </a:t>
            </a:r>
            <a:r>
              <a:rPr lang="ja-JP" altLang="en-US" dirty="0" smtClean="0">
                <a:solidFill>
                  <a:schemeClr val="tx1"/>
                </a:solidFill>
              </a:rPr>
              <a:t>をクリックして、</a:t>
            </a:r>
            <a:endParaRPr lang="en-US" altLang="ja-JP" dirty="0" smtClean="0">
              <a:solidFill>
                <a:schemeClr val="tx1"/>
              </a:solidFill>
            </a:endParaRPr>
          </a:p>
          <a:p>
            <a:r>
              <a:rPr kumimoji="1" lang="ja-JP" altLang="en-US" dirty="0" smtClean="0">
                <a:solidFill>
                  <a:schemeClr val="tx1"/>
                </a:solidFill>
              </a:rPr>
              <a:t>出てきたコードを</a:t>
            </a:r>
            <a:endParaRPr kumimoji="1" lang="en-US" altLang="ja-JP" dirty="0" smtClean="0">
              <a:solidFill>
                <a:schemeClr val="tx1"/>
              </a:solidFill>
            </a:endParaRPr>
          </a:p>
          <a:p>
            <a:r>
              <a:rPr lang="ja-JP" altLang="en-US" dirty="0" smtClean="0">
                <a:solidFill>
                  <a:schemeClr val="tx1"/>
                </a:solidFill>
              </a:rPr>
              <a:t>「すべて選択」→</a:t>
            </a:r>
            <a:endParaRPr lang="en-US" altLang="ja-JP" dirty="0" smtClean="0">
              <a:solidFill>
                <a:schemeClr val="tx1"/>
              </a:solidFill>
            </a:endParaRPr>
          </a:p>
          <a:p>
            <a:r>
              <a:rPr lang="ja-JP" altLang="en-US" dirty="0" smtClean="0">
                <a:solidFill>
                  <a:schemeClr val="tx1"/>
                </a:solidFill>
              </a:rPr>
              <a:t>「コピー」</a:t>
            </a:r>
            <a:endParaRPr kumimoji="1" lang="ja-JP" altLang="en-US" dirty="0">
              <a:solidFill>
                <a:schemeClr val="tx1"/>
              </a:solidFill>
            </a:endParaRPr>
          </a:p>
        </p:txBody>
      </p:sp>
    </p:spTree>
    <p:extLst>
      <p:ext uri="{BB962C8B-B14F-4D97-AF65-F5344CB8AC3E}">
        <p14:creationId xmlns:p14="http://schemas.microsoft.com/office/powerpoint/2010/main" val="750290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0" y="929723"/>
            <a:ext cx="9144000" cy="5865275"/>
          </a:xfrm>
          <a:prstGeom prst="rect">
            <a:avLst/>
          </a:prstGeom>
        </p:spPr>
      </p:pic>
      <p:sp>
        <p:nvSpPr>
          <p:cNvPr id="2" name="タイトル 1"/>
          <p:cNvSpPr>
            <a:spLocks noGrp="1"/>
          </p:cNvSpPr>
          <p:nvPr>
            <p:ph type="title"/>
          </p:nvPr>
        </p:nvSpPr>
        <p:spPr>
          <a:xfrm>
            <a:off x="0" y="-27384"/>
            <a:ext cx="7019925" cy="476250"/>
          </a:xfrm>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lang="en-US" altLang="ja-JP" dirty="0" smtClean="0"/>
              <a:t>2</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107504" y="575667"/>
            <a:ext cx="8229600" cy="477069"/>
          </a:xfrm>
        </p:spPr>
        <p:txBody>
          <a:bodyPr/>
          <a:lstStyle/>
          <a:p>
            <a:pPr marL="0" indent="0">
              <a:buNone/>
            </a:pPr>
            <a:r>
              <a:rPr lang="en-US" altLang="ja-JP" sz="2000" dirty="0">
                <a:hlinkClick r:id="rId3"/>
              </a:rPr>
              <a:t>https://</a:t>
            </a:r>
            <a:r>
              <a:rPr lang="en-US" altLang="ja-JP" sz="2000" dirty="0" smtClean="0">
                <a:hlinkClick r:id="rId3"/>
              </a:rPr>
              <a:t>gist.github.com</a:t>
            </a:r>
            <a:endParaRPr lang="en-US" altLang="ja-JP" sz="2000" dirty="0" smtClean="0"/>
          </a:p>
          <a:p>
            <a:pPr marL="0" indent="0">
              <a:buNone/>
            </a:pPr>
            <a:endParaRPr kumimoji="1" lang="ja-JP" altLang="en-US" sz="2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29</a:t>
            </a:fld>
            <a:endParaRPr lang="en-US" altLang="ja-JP"/>
          </a:p>
        </p:txBody>
      </p:sp>
      <p:sp>
        <p:nvSpPr>
          <p:cNvPr id="8" name="線吹き出し 2 (枠付き) 7"/>
          <p:cNvSpPr/>
          <p:nvPr/>
        </p:nvSpPr>
        <p:spPr>
          <a:xfrm>
            <a:off x="1403648" y="1988840"/>
            <a:ext cx="1944216"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err="1" smtClean="0">
                <a:solidFill>
                  <a:schemeClr val="tx1"/>
                </a:solidFill>
              </a:rPr>
              <a:t>index.html</a:t>
            </a:r>
            <a:r>
              <a:rPr lang="en-US" altLang="ja-JP" dirty="0" smtClean="0">
                <a:solidFill>
                  <a:schemeClr val="tx1"/>
                </a:solidFill>
              </a:rPr>
              <a:t> </a:t>
            </a:r>
            <a:r>
              <a:rPr lang="ja-JP" altLang="en-US" dirty="0" smtClean="0">
                <a:solidFill>
                  <a:schemeClr val="tx1"/>
                </a:solidFill>
              </a:rPr>
              <a:t>と入力</a:t>
            </a:r>
            <a:endParaRPr kumimoji="1" lang="ja-JP" altLang="en-US" dirty="0">
              <a:solidFill>
                <a:schemeClr val="tx1"/>
              </a:solidFill>
            </a:endParaRPr>
          </a:p>
        </p:txBody>
      </p:sp>
      <p:sp>
        <p:nvSpPr>
          <p:cNvPr id="10" name="円/楕円 9"/>
          <p:cNvSpPr/>
          <p:nvPr/>
        </p:nvSpPr>
        <p:spPr>
          <a:xfrm>
            <a:off x="160460" y="2708920"/>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558088" y="6362950"/>
            <a:ext cx="1585912"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線吹き出し 2 (枠付き) 11"/>
          <p:cNvSpPr/>
          <p:nvPr/>
        </p:nvSpPr>
        <p:spPr>
          <a:xfrm>
            <a:off x="4222304" y="3330458"/>
            <a:ext cx="3446040"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このテキストフィールドにペースト</a:t>
            </a:r>
            <a:endParaRPr kumimoji="1" lang="ja-JP" altLang="en-US" dirty="0">
              <a:solidFill>
                <a:schemeClr val="tx1"/>
              </a:solidFill>
            </a:endParaRPr>
          </a:p>
        </p:txBody>
      </p:sp>
      <p:sp>
        <p:nvSpPr>
          <p:cNvPr id="13" name="円/楕円 12"/>
          <p:cNvSpPr/>
          <p:nvPr/>
        </p:nvSpPr>
        <p:spPr>
          <a:xfrm>
            <a:off x="467544" y="3395581"/>
            <a:ext cx="4261916" cy="25294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線吹き出し 2 (枠付き) 14"/>
          <p:cNvSpPr/>
          <p:nvPr/>
        </p:nvSpPr>
        <p:spPr>
          <a:xfrm>
            <a:off x="5979852" y="5604732"/>
            <a:ext cx="963140" cy="531902"/>
          </a:xfrm>
          <a:prstGeom prst="borderCallout2">
            <a:avLst>
              <a:gd name="adj1" fmla="val 34326"/>
              <a:gd name="adj2" fmla="val 96193"/>
              <a:gd name="adj3" fmla="val 35835"/>
              <a:gd name="adj4" fmla="val 140366"/>
              <a:gd name="adj5" fmla="val 145139"/>
              <a:gd name="adj6" fmla="val 230973"/>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クリック</a:t>
            </a:r>
            <a:endParaRPr kumimoji="1" lang="ja-JP" altLang="en-US" dirty="0">
              <a:solidFill>
                <a:schemeClr val="tx1"/>
              </a:solidFill>
            </a:endParaRPr>
          </a:p>
        </p:txBody>
      </p:sp>
    </p:spTree>
    <p:extLst>
      <p:ext uri="{BB962C8B-B14F-4D97-AF65-F5344CB8AC3E}">
        <p14:creationId xmlns:p14="http://schemas.microsoft.com/office/powerpoint/2010/main" val="1464100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3</a:t>
            </a:fld>
            <a:endParaRPr lang="en-US" altLang="ja-JP"/>
          </a:p>
        </p:txBody>
      </p:sp>
      <p:pic>
        <p:nvPicPr>
          <p:cNvPr id="3" name="図 2"/>
          <p:cNvPicPr>
            <a:picLocks noChangeAspect="1"/>
          </p:cNvPicPr>
          <p:nvPr/>
        </p:nvPicPr>
        <p:blipFill>
          <a:blip r:embed="rId2"/>
          <a:stretch>
            <a:fillRect/>
          </a:stretch>
        </p:blipFill>
        <p:spPr>
          <a:xfrm>
            <a:off x="35496" y="1556792"/>
            <a:ext cx="2880320" cy="4349476"/>
          </a:xfrm>
          <a:prstGeom prst="rect">
            <a:avLst/>
          </a:prstGeom>
        </p:spPr>
      </p:pic>
      <p:sp>
        <p:nvSpPr>
          <p:cNvPr id="4" name="テキスト ボックス 3"/>
          <p:cNvSpPr txBox="1"/>
          <p:nvPr/>
        </p:nvSpPr>
        <p:spPr>
          <a:xfrm>
            <a:off x="2855123" y="2348880"/>
            <a:ext cx="6109365" cy="2123658"/>
          </a:xfrm>
          <a:prstGeom prst="rect">
            <a:avLst/>
          </a:prstGeom>
          <a:noFill/>
        </p:spPr>
        <p:txBody>
          <a:bodyPr wrap="none" rtlCol="0">
            <a:spAutoFit/>
          </a:bodyPr>
          <a:lstStyle/>
          <a:p>
            <a:r>
              <a:rPr kumimoji="1" lang="ja-JP" altLang="en-US" sz="6600" dirty="0" smtClean="0">
                <a:latin typeface="HGMaruGothicMPRO" charset="-128"/>
                <a:ea typeface="HGMaruGothicMPRO" charset="-128"/>
                <a:cs typeface="HGMaruGothicMPRO" charset="-128"/>
              </a:rPr>
              <a:t>やや急造</a:t>
            </a:r>
            <a:endParaRPr kumimoji="1" lang="en-US" altLang="ja-JP" sz="6600" dirty="0" smtClean="0">
              <a:latin typeface="HGMaruGothicMPRO" charset="-128"/>
              <a:ea typeface="HGMaruGothicMPRO" charset="-128"/>
              <a:cs typeface="HGMaruGothicMPRO" charset="-128"/>
            </a:endParaRPr>
          </a:p>
          <a:p>
            <a:r>
              <a:rPr kumimoji="1" lang="ja-JP" altLang="en-US" sz="6600" dirty="0" smtClean="0">
                <a:latin typeface="HGMaruGothicMPRO" charset="-128"/>
                <a:ea typeface="HGMaruGothicMPRO" charset="-128"/>
                <a:cs typeface="HGMaruGothicMPRO" charset="-128"/>
              </a:rPr>
              <a:t>いつでも質問を</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720859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bl.ocks.org</a:t>
            </a:r>
            <a:r>
              <a:rPr kumimoji="1" lang="en-US" altLang="ja-JP" dirty="0" smtClean="0"/>
              <a:t> </a:t>
            </a:r>
            <a:r>
              <a:rPr kumimoji="1" lang="ja-JP" altLang="en-US" dirty="0" smtClean="0"/>
              <a:t>で見る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30</a:t>
            </a:fld>
            <a:endParaRPr lang="en-US" altLang="ja-JP"/>
          </a:p>
        </p:txBody>
      </p:sp>
      <p:pic>
        <p:nvPicPr>
          <p:cNvPr id="4" name="図 3"/>
          <p:cNvPicPr>
            <a:picLocks noChangeAspect="1"/>
          </p:cNvPicPr>
          <p:nvPr/>
        </p:nvPicPr>
        <p:blipFill>
          <a:blip r:embed="rId2"/>
          <a:stretch>
            <a:fillRect/>
          </a:stretch>
        </p:blipFill>
        <p:spPr>
          <a:xfrm>
            <a:off x="107504" y="620688"/>
            <a:ext cx="5832648" cy="2487283"/>
          </a:xfrm>
          <a:prstGeom prst="rect">
            <a:avLst/>
          </a:prstGeom>
          <a:noFill/>
          <a:ln>
            <a:solidFill>
              <a:schemeClr val="tx1"/>
            </a:solidFill>
          </a:ln>
        </p:spPr>
      </p:pic>
      <p:sp>
        <p:nvSpPr>
          <p:cNvPr id="5" name="線吹き出し 2 (枠付き) 4"/>
          <p:cNvSpPr/>
          <p:nvPr/>
        </p:nvSpPr>
        <p:spPr>
          <a:xfrm>
            <a:off x="5580112" y="872160"/>
            <a:ext cx="3446040" cy="1984337"/>
          </a:xfrm>
          <a:prstGeom prst="borderCallout2">
            <a:avLst>
              <a:gd name="adj1" fmla="val 36714"/>
              <a:gd name="adj2" fmla="val -65"/>
              <a:gd name="adj3" fmla="val 35835"/>
              <a:gd name="adj4" fmla="val -13911"/>
              <a:gd name="adj5" fmla="val 63081"/>
              <a:gd name="adj6" fmla="val -2793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smtClean="0">
                <a:solidFill>
                  <a:schemeClr val="tx1"/>
                </a:solidFill>
              </a:rPr>
              <a:t>前のスライドの操作で得たページの</a:t>
            </a:r>
            <a:r>
              <a:rPr lang="en-US" altLang="ja-JP" dirty="0" smtClean="0">
                <a:solidFill>
                  <a:schemeClr val="tx1"/>
                </a:solidFill>
              </a:rPr>
              <a:t>URL </a:t>
            </a:r>
            <a:r>
              <a:rPr lang="ja-JP" altLang="en-US" dirty="0" smtClean="0">
                <a:solidFill>
                  <a:schemeClr val="tx1"/>
                </a:solidFill>
              </a:rPr>
              <a:t>（例：</a:t>
            </a:r>
            <a:r>
              <a:rPr lang="en-US" altLang="ja-JP" dirty="0">
                <a:solidFill>
                  <a:schemeClr val="tx1"/>
                </a:solidFill>
              </a:rPr>
              <a:t> </a:t>
            </a:r>
            <a:r>
              <a:rPr lang="en-US" altLang="ja-JP" dirty="0">
                <a:solidFill>
                  <a:schemeClr val="tx1"/>
                </a:solidFill>
                <a:hlinkClick r:id="rId3"/>
              </a:rPr>
              <a:t>https://</a:t>
            </a:r>
            <a:r>
              <a:rPr lang="en-US" altLang="ja-JP" dirty="0" smtClean="0">
                <a:solidFill>
                  <a:schemeClr val="tx1"/>
                </a:solidFill>
                <a:hlinkClick r:id="rId3"/>
              </a:rPr>
              <a:t>gist.github.com/hfu/05e186f0f54dc98b5ead9e673b4ac04d</a:t>
            </a: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の</a:t>
            </a:r>
            <a:r>
              <a:rPr lang="en-US" altLang="ja-JP" dirty="0" smtClean="0">
                <a:solidFill>
                  <a:schemeClr val="tx1"/>
                </a:solidFill>
              </a:rPr>
              <a:t> </a:t>
            </a:r>
            <a:r>
              <a:rPr lang="en-US" altLang="ja-JP" dirty="0" err="1" smtClean="0">
                <a:solidFill>
                  <a:schemeClr val="tx1"/>
                </a:solidFill>
              </a:rPr>
              <a:t>gist.github.com</a:t>
            </a:r>
            <a:r>
              <a:rPr lang="en-US" altLang="ja-JP" dirty="0" smtClean="0">
                <a:solidFill>
                  <a:schemeClr val="tx1"/>
                </a:solidFill>
              </a:rPr>
              <a:t> </a:t>
            </a:r>
            <a:r>
              <a:rPr lang="ja-JP" altLang="en-US" dirty="0" smtClean="0">
                <a:solidFill>
                  <a:schemeClr val="tx1"/>
                </a:solidFill>
              </a:rPr>
              <a:t>を</a:t>
            </a:r>
            <a:r>
              <a:rPr lang="en-US" altLang="ja-JP" dirty="0" smtClean="0">
                <a:solidFill>
                  <a:schemeClr val="tx1"/>
                </a:solidFill>
              </a:rPr>
              <a:t> </a:t>
            </a:r>
            <a:r>
              <a:rPr lang="en-US" altLang="ja-JP" dirty="0" err="1" smtClean="0">
                <a:solidFill>
                  <a:schemeClr val="tx1"/>
                </a:solidFill>
              </a:rPr>
              <a:t>bl.ocks.org</a:t>
            </a:r>
            <a:r>
              <a:rPr lang="en-US" altLang="ja-JP" dirty="0" smtClean="0">
                <a:solidFill>
                  <a:schemeClr val="tx1"/>
                </a:solidFill>
              </a:rPr>
              <a:t> </a:t>
            </a:r>
            <a:r>
              <a:rPr lang="ja-JP" altLang="en-US" dirty="0" smtClean="0">
                <a:solidFill>
                  <a:schemeClr val="tx1"/>
                </a:solidFill>
              </a:rPr>
              <a:t>に書き換えてロード</a:t>
            </a:r>
            <a:endParaRPr kumimoji="1" lang="ja-JP" altLang="en-US" dirty="0">
              <a:solidFill>
                <a:schemeClr val="tx1"/>
              </a:solidFill>
            </a:endParaRPr>
          </a:p>
        </p:txBody>
      </p:sp>
      <p:pic>
        <p:nvPicPr>
          <p:cNvPr id="7" name="図 6"/>
          <p:cNvPicPr>
            <a:picLocks noChangeAspect="1"/>
          </p:cNvPicPr>
          <p:nvPr/>
        </p:nvPicPr>
        <p:blipFill>
          <a:blip r:embed="rId4"/>
          <a:stretch>
            <a:fillRect/>
          </a:stretch>
        </p:blipFill>
        <p:spPr>
          <a:xfrm>
            <a:off x="2555776" y="3284984"/>
            <a:ext cx="6540310" cy="3493621"/>
          </a:xfrm>
          <a:prstGeom prst="rect">
            <a:avLst/>
          </a:prstGeom>
          <a:ln>
            <a:solidFill>
              <a:schemeClr val="tx1"/>
            </a:solidFill>
          </a:ln>
        </p:spPr>
      </p:pic>
      <p:sp>
        <p:nvSpPr>
          <p:cNvPr id="8" name="下矢印 7"/>
          <p:cNvSpPr/>
          <p:nvPr/>
        </p:nvSpPr>
        <p:spPr>
          <a:xfrm>
            <a:off x="4283968" y="2779294"/>
            <a:ext cx="720080" cy="572503"/>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線吹き出し 2 (枠付き) 8"/>
          <p:cNvSpPr/>
          <p:nvPr/>
        </p:nvSpPr>
        <p:spPr>
          <a:xfrm>
            <a:off x="107504" y="4149080"/>
            <a:ext cx="3446040" cy="1235994"/>
          </a:xfrm>
          <a:prstGeom prst="borderCallout2">
            <a:avLst>
              <a:gd name="adj1" fmla="val 38769"/>
              <a:gd name="adj2" fmla="val 100546"/>
              <a:gd name="adj3" fmla="val 38918"/>
              <a:gd name="adj4" fmla="val 112866"/>
              <a:gd name="adj5" fmla="val 85686"/>
              <a:gd name="adj6" fmla="val 13237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a:solidFill>
                  <a:schemeClr val="tx1"/>
                </a:solidFill>
                <a:hlinkClick r:id="rId5"/>
              </a:rPr>
              <a:t>https://</a:t>
            </a:r>
            <a:r>
              <a:rPr lang="en-US" altLang="ja-JP" dirty="0" smtClean="0">
                <a:solidFill>
                  <a:schemeClr val="tx1"/>
                </a:solidFill>
                <a:hlinkClick r:id="rId5"/>
              </a:rPr>
              <a:t>bl.ocks.org/hfu/05e186f0f54dc98b5ead9e673b4ac04d</a:t>
            </a:r>
            <a:r>
              <a:rPr lang="en-US" altLang="ja-JP" dirty="0" smtClean="0">
                <a:solidFill>
                  <a:schemeClr val="tx1"/>
                </a:solidFill>
              </a:rPr>
              <a:t> </a:t>
            </a:r>
            <a:endParaRPr kumimoji="1" lang="ja-JP" altLang="en-US" dirty="0">
              <a:solidFill>
                <a:schemeClr val="tx1"/>
              </a:solidFill>
            </a:endParaRPr>
          </a:p>
        </p:txBody>
      </p:sp>
      <p:sp>
        <p:nvSpPr>
          <p:cNvPr id="12" name="線吹き出し 2 (枠付き) 11"/>
          <p:cNvSpPr/>
          <p:nvPr/>
        </p:nvSpPr>
        <p:spPr>
          <a:xfrm>
            <a:off x="1115616" y="5510403"/>
            <a:ext cx="7704856" cy="1235994"/>
          </a:xfrm>
          <a:prstGeom prst="borderCallout2">
            <a:avLst>
              <a:gd name="adj1" fmla="val 39796"/>
              <a:gd name="adj2" fmla="val -857"/>
              <a:gd name="adj3" fmla="val 39946"/>
              <a:gd name="adj4" fmla="val -6860"/>
              <a:gd name="adj5" fmla="val -21176"/>
              <a:gd name="adj6" fmla="val -921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dirty="0" smtClean="0">
                <a:solidFill>
                  <a:schemeClr val="tx1"/>
                </a:solidFill>
              </a:rPr>
              <a:t>さらに、最後の長い文字列の前に</a:t>
            </a:r>
            <a:r>
              <a:rPr kumimoji="1" lang="en-US" altLang="ja-JP" dirty="0" smtClean="0">
                <a:solidFill>
                  <a:schemeClr val="tx1"/>
                </a:solidFill>
              </a:rPr>
              <a:t> raw/ </a:t>
            </a:r>
            <a:r>
              <a:rPr kumimoji="1" lang="ja-JP" altLang="en-US" dirty="0" smtClean="0">
                <a:solidFill>
                  <a:schemeClr val="tx1"/>
                </a:solidFill>
              </a:rPr>
              <a:t>を挿入する（</a:t>
            </a:r>
            <a:r>
              <a:rPr lang="en-US" altLang="ja-JP" dirty="0">
                <a:solidFill>
                  <a:schemeClr val="tx1"/>
                </a:solidFill>
                <a:hlinkClick r:id="rId6"/>
              </a:rPr>
              <a:t>https://</a:t>
            </a:r>
            <a:r>
              <a:rPr lang="en-US" altLang="ja-JP" dirty="0" smtClean="0">
                <a:solidFill>
                  <a:schemeClr val="tx1"/>
                </a:solidFill>
                <a:hlinkClick r:id="rId6"/>
              </a:rPr>
              <a:t>bl.ocks.org/hfu/raw/05e186f0f54dc98b5ead9e673b4ac04d</a:t>
            </a:r>
            <a:r>
              <a:rPr lang="en-US" altLang="ja-JP" dirty="0" smtClean="0">
                <a:solidFill>
                  <a:schemeClr val="tx1"/>
                </a:solidFill>
              </a:rPr>
              <a:t> </a:t>
            </a:r>
            <a:r>
              <a:rPr kumimoji="1" lang="ja-JP" altLang="en-US" dirty="0" smtClean="0">
                <a:solidFill>
                  <a:schemeClr val="tx1"/>
                </a:solidFill>
              </a:rPr>
              <a:t>）ことで、フルスクリーンに。地図状態が</a:t>
            </a:r>
            <a:r>
              <a:rPr kumimoji="1" lang="en-US" altLang="ja-JP" dirty="0" smtClean="0">
                <a:solidFill>
                  <a:schemeClr val="tx1"/>
                </a:solidFill>
              </a:rPr>
              <a:t> URL </a:t>
            </a:r>
            <a:r>
              <a:rPr kumimoji="1" lang="ja-JP" altLang="en-US" dirty="0" smtClean="0">
                <a:solidFill>
                  <a:schemeClr val="tx1"/>
                </a:solidFill>
              </a:rPr>
              <a:t>に反映されていることも確認できる。</a:t>
            </a:r>
            <a:endParaRPr kumimoji="1" lang="ja-JP" altLang="en-US" dirty="0">
              <a:solidFill>
                <a:schemeClr val="tx1"/>
              </a:solidFill>
            </a:endParaRPr>
          </a:p>
        </p:txBody>
      </p:sp>
    </p:spTree>
    <p:extLst>
      <p:ext uri="{BB962C8B-B14F-4D97-AF65-F5344CB8AC3E}">
        <p14:creationId xmlns:p14="http://schemas.microsoft.com/office/powerpoint/2010/main" val="1166958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457200"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4000" dirty="0" smtClean="0"/>
              <a:t>まず、ここまで再現してみてください。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お手すきの方</a:t>
            </a:r>
            <a:r>
              <a:rPr kumimoji="1" lang="en-US" altLang="ja-JP" sz="2400" dirty="0" smtClean="0"/>
              <a:t>】</a:t>
            </a:r>
          </a:p>
          <a:p>
            <a:pPr marL="0" lvl="0" indent="0" fontAlgn="auto">
              <a:spcBef>
                <a:spcPts val="0"/>
              </a:spcBef>
              <a:spcAft>
                <a:spcPts val="0"/>
              </a:spcAft>
              <a:buNone/>
            </a:pPr>
            <a:r>
              <a:rPr lang="en-US" altLang="ja-JP" sz="2400" dirty="0">
                <a:hlinkClick r:id="rId2"/>
              </a:rPr>
              <a:t>https://</a:t>
            </a:r>
            <a:r>
              <a:rPr lang="en-US" altLang="ja-JP" sz="2400" dirty="0" smtClean="0">
                <a:hlinkClick r:id="rId2"/>
              </a:rPr>
              <a:t>globalmaps-vt.github.io/demo/mapboxgl/jp22.html</a:t>
            </a:r>
            <a:r>
              <a:rPr lang="en-US" altLang="ja-JP" sz="2400" dirty="0"/>
              <a:t> </a:t>
            </a:r>
            <a:r>
              <a:rPr lang="ja-JP" altLang="en-US" sz="2400" dirty="0" smtClean="0"/>
              <a:t>の</a:t>
            </a:r>
            <a:r>
              <a:rPr lang="en-US" altLang="ja-JP" sz="2400" dirty="0" smtClean="0"/>
              <a:t> jp22 </a:t>
            </a:r>
            <a:r>
              <a:rPr lang="ja-JP" altLang="en-US" sz="2400" dirty="0" smtClean="0"/>
              <a:t>は、</a:t>
            </a:r>
            <a:r>
              <a:rPr lang="en-US" altLang="ja-JP" sz="2400" dirty="0" smtClean="0"/>
              <a:t>ISO 3166 </a:t>
            </a:r>
            <a:r>
              <a:rPr lang="ja-JP" altLang="en-US" sz="2400" dirty="0" smtClean="0"/>
              <a:t>国コードと、地球地図のバージョン番号から小数点を外したもの。</a:t>
            </a:r>
            <a:endParaRPr lang="en-US" altLang="ja-JP" sz="2400" dirty="0" smtClean="0"/>
          </a:p>
          <a:p>
            <a:pPr marL="0" lvl="0" indent="0" fontAlgn="auto">
              <a:spcBef>
                <a:spcPts val="0"/>
              </a:spcBef>
              <a:spcAft>
                <a:spcPts val="0"/>
              </a:spcAft>
              <a:buNone/>
            </a:pPr>
            <a:r>
              <a:rPr lang="en-US" altLang="ja-JP" sz="2400" dirty="0">
                <a:hlinkClick r:id="rId3"/>
              </a:rPr>
              <a:t>https://</a:t>
            </a:r>
            <a:r>
              <a:rPr lang="en-US" altLang="ja-JP" sz="2400" dirty="0" smtClean="0">
                <a:hlinkClick r:id="rId3"/>
              </a:rPr>
              <a:t>github.com/globalmaps-vt/demo/tree/master/mapboxgl</a:t>
            </a:r>
            <a:r>
              <a:rPr lang="ja-JP" altLang="en-US" sz="2400" dirty="0" smtClean="0"/>
              <a:t>　を参考に、他国の地球地図ベクトルタイルについても試してみてください。</a:t>
            </a:r>
            <a:endParaRPr lang="en-US" altLang="ja-JP" sz="2400" dirty="0" smtClean="0"/>
          </a:p>
          <a:p>
            <a:pPr marL="0" lvl="0" indent="0" fontAlgn="auto">
              <a:spcBef>
                <a:spcPts val="0"/>
              </a:spcBef>
              <a:spcAft>
                <a:spcPts val="0"/>
              </a:spcAft>
              <a:buNone/>
            </a:pPr>
            <a:r>
              <a:rPr kumimoji="1" lang="en-US" altLang="ja-JP" sz="2400" dirty="0" smtClean="0"/>
              <a:t>Human-readable </a:t>
            </a:r>
            <a:r>
              <a:rPr kumimoji="1" lang="ja-JP" altLang="en-US" sz="2400" dirty="0" smtClean="0"/>
              <a:t>な国名をご覧になりたい方は、</a:t>
            </a:r>
            <a:r>
              <a:rPr lang="en-US" altLang="ja-JP" sz="2400" dirty="0"/>
              <a:t> </a:t>
            </a:r>
            <a:r>
              <a:rPr lang="en-US" altLang="ja-JP" sz="2400" dirty="0">
                <a:hlinkClick r:id="rId4"/>
              </a:rPr>
              <a:t>https://</a:t>
            </a:r>
            <a:r>
              <a:rPr lang="en-US" altLang="ja-JP" sz="2400" dirty="0" smtClean="0">
                <a:hlinkClick r:id="rId4"/>
              </a:rPr>
              <a:t>github.com/globalmaps/projectmanagement/blob/master/index.md</a:t>
            </a:r>
            <a:r>
              <a:rPr lang="en-US" altLang="ja-JP" sz="2400" dirty="0" smtClean="0"/>
              <a:t> </a:t>
            </a:r>
            <a:r>
              <a:rPr lang="ja-JP" altLang="en-US" sz="2400" dirty="0" smtClean="0"/>
              <a:t>も参考</a:t>
            </a:r>
            <a:endParaRPr lang="en-US" altLang="ja-JP" sz="2400" dirty="0" smtClean="0"/>
          </a:p>
          <a:p>
            <a:pPr marL="0" lvl="0" indent="0" fontAlgn="auto">
              <a:spcBef>
                <a:spcPts val="0"/>
              </a:spcBef>
              <a:spcAft>
                <a:spcPts val="0"/>
              </a:spcAft>
              <a:buNone/>
            </a:pPr>
            <a:r>
              <a:rPr kumimoji="1" lang="en-US" altLang="ja-JP" sz="2400" dirty="0" smtClean="0"/>
              <a:t>※</a:t>
            </a:r>
            <a:r>
              <a:rPr kumimoji="1" lang="ja-JP" altLang="en-US" sz="2400" dirty="0" smtClean="0"/>
              <a:t>エラーを見つけたら、できれば</a:t>
            </a:r>
            <a:r>
              <a:rPr kumimoji="1" lang="en-US" altLang="ja-JP" sz="2400" dirty="0" smtClean="0"/>
              <a:t> issue</a:t>
            </a:r>
            <a:r>
              <a:rPr lang="en-US" altLang="ja-JP" sz="2400" dirty="0" smtClean="0"/>
              <a:t>s </a:t>
            </a:r>
            <a:r>
              <a:rPr lang="ja-JP" altLang="en-US" sz="2400" dirty="0" smtClean="0"/>
              <a:t>へ。英語が望ましい。</a:t>
            </a:r>
            <a:endParaRPr kumimoji="1" lang="ja-JP" altLang="en-US" sz="24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31</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231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上でエディットし、</a:t>
            </a:r>
            <a:r>
              <a:rPr kumimoji="1" lang="en-US" altLang="ja-JP" dirty="0" err="1" smtClean="0"/>
              <a:t>bl.ocks.org</a:t>
            </a:r>
            <a:r>
              <a:rPr kumimoji="1" lang="en-US" altLang="ja-JP" dirty="0" smtClean="0"/>
              <a:t> </a:t>
            </a:r>
            <a:r>
              <a:rPr kumimoji="1" lang="ja-JP" altLang="en-US" dirty="0" smtClean="0"/>
              <a:t>上で確認</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32</a:t>
            </a:fld>
            <a:endParaRPr lang="en-US" altLang="ja-JP"/>
          </a:p>
        </p:txBody>
      </p:sp>
      <p:pic>
        <p:nvPicPr>
          <p:cNvPr id="5" name="図 4"/>
          <p:cNvPicPr>
            <a:picLocks noChangeAspect="1"/>
          </p:cNvPicPr>
          <p:nvPr/>
        </p:nvPicPr>
        <p:blipFill>
          <a:blip r:embed="rId2"/>
          <a:stretch>
            <a:fillRect/>
          </a:stretch>
        </p:blipFill>
        <p:spPr>
          <a:xfrm>
            <a:off x="0" y="1503973"/>
            <a:ext cx="9144000" cy="4621942"/>
          </a:xfrm>
          <a:prstGeom prst="rect">
            <a:avLst/>
          </a:prstGeom>
        </p:spPr>
      </p:pic>
      <p:sp>
        <p:nvSpPr>
          <p:cNvPr id="6" name="円/楕円 5"/>
          <p:cNvSpPr/>
          <p:nvPr/>
        </p:nvSpPr>
        <p:spPr>
          <a:xfrm>
            <a:off x="6036817" y="1988840"/>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0851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0" y="1324428"/>
            <a:ext cx="9144000" cy="4209143"/>
          </a:xfrm>
          <a:prstGeom prst="rect">
            <a:avLst/>
          </a:prstGeom>
        </p:spPr>
      </p:pic>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t>21</a:t>
            </a:r>
            <a:r>
              <a:rPr kumimoji="1" lang="ja-JP" altLang="en-US" dirty="0" smtClean="0"/>
              <a:t>行目を書き換え、初期中心を</a:t>
            </a:r>
            <a:r>
              <a:rPr kumimoji="1" lang="en-US" altLang="ja-JP" dirty="0" smtClean="0"/>
              <a:t>[135, 35]</a:t>
            </a:r>
            <a:r>
              <a:rPr kumimoji="1"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33</a:t>
            </a:fld>
            <a:endParaRPr lang="en-US" altLang="ja-JP"/>
          </a:p>
        </p:txBody>
      </p:sp>
      <p:sp>
        <p:nvSpPr>
          <p:cNvPr id="6" name="円/楕円 5"/>
          <p:cNvSpPr/>
          <p:nvPr/>
        </p:nvSpPr>
        <p:spPr>
          <a:xfrm>
            <a:off x="971600" y="3356992"/>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380312" y="5101523"/>
            <a:ext cx="176368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91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err="1" smtClean="0"/>
              <a:t>bl.ocks.org</a:t>
            </a:r>
            <a:r>
              <a:rPr kumimoji="1" lang="en-US" altLang="ja-JP" dirty="0" smtClean="0"/>
              <a:t> </a:t>
            </a:r>
            <a:r>
              <a:rPr lang="ja-JP" altLang="en-US" dirty="0" smtClean="0"/>
              <a:t>側をリロードすると、地図中心が変更</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34</a:t>
            </a:fld>
            <a:endParaRPr lang="en-US" altLang="ja-JP"/>
          </a:p>
        </p:txBody>
      </p:sp>
      <p:pic>
        <p:nvPicPr>
          <p:cNvPr id="4" name="図 3"/>
          <p:cNvPicPr>
            <a:picLocks noChangeAspect="1"/>
          </p:cNvPicPr>
          <p:nvPr/>
        </p:nvPicPr>
        <p:blipFill>
          <a:blip r:embed="rId2"/>
          <a:stretch>
            <a:fillRect/>
          </a:stretch>
        </p:blipFill>
        <p:spPr>
          <a:xfrm>
            <a:off x="0" y="718232"/>
            <a:ext cx="9144000" cy="5663096"/>
          </a:xfrm>
          <a:prstGeom prst="rect">
            <a:avLst/>
          </a:prstGeom>
        </p:spPr>
      </p:pic>
    </p:spTree>
    <p:extLst>
      <p:ext uri="{BB962C8B-B14F-4D97-AF65-F5344CB8AC3E}">
        <p14:creationId xmlns:p14="http://schemas.microsoft.com/office/powerpoint/2010/main" val="5872416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3-1: </a:t>
            </a:r>
            <a:r>
              <a:rPr kumimoji="1" lang="ja-JP" altLang="en-US" dirty="0" smtClean="0"/>
              <a:t>線</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35</a:t>
            </a:fld>
            <a:endParaRPr lang="en-US" altLang="ja-JP"/>
          </a:p>
        </p:txBody>
      </p:sp>
      <p:pic>
        <p:nvPicPr>
          <p:cNvPr id="7" name="図 6"/>
          <p:cNvPicPr>
            <a:picLocks noChangeAspect="1"/>
          </p:cNvPicPr>
          <p:nvPr/>
        </p:nvPicPr>
        <p:blipFill>
          <a:blip r:embed="rId2"/>
          <a:stretch>
            <a:fillRect/>
          </a:stretch>
        </p:blipFill>
        <p:spPr>
          <a:xfrm>
            <a:off x="683568" y="1340768"/>
            <a:ext cx="7542572" cy="2874117"/>
          </a:xfrm>
          <a:prstGeom prst="rect">
            <a:avLst/>
          </a:prstGeom>
          <a:ln>
            <a:solidFill>
              <a:schemeClr val="tx1"/>
            </a:solidFill>
          </a:ln>
        </p:spPr>
      </p:pic>
      <p:sp>
        <p:nvSpPr>
          <p:cNvPr id="8" name="テキスト ボックス 7"/>
          <p:cNvSpPr txBox="1"/>
          <p:nvPr/>
        </p:nvSpPr>
        <p:spPr>
          <a:xfrm>
            <a:off x="323528" y="4365104"/>
            <a:ext cx="7853560" cy="646331"/>
          </a:xfrm>
          <a:prstGeom prst="rect">
            <a:avLst/>
          </a:prstGeom>
          <a:noFill/>
        </p:spPr>
        <p:txBody>
          <a:bodyPr wrap="none" rtlCol="0">
            <a:spAutoFit/>
          </a:bodyPr>
          <a:lstStyle/>
          <a:p>
            <a:r>
              <a:rPr lang="en-US" altLang="ja-JP" dirty="0"/>
              <a:t>line-color: </a:t>
            </a:r>
            <a:r>
              <a:rPr lang="en-US" altLang="ja-JP" dirty="0">
                <a:hlinkClick r:id="rId3"/>
              </a:rPr>
              <a:t>https://www.mapbox.com/mapbox-gl-style-spec/#</a:t>
            </a:r>
            <a:r>
              <a:rPr lang="en-US" altLang="ja-JP" dirty="0" smtClean="0">
                <a:hlinkClick r:id="rId3"/>
              </a:rPr>
              <a:t>paint-line-color</a:t>
            </a:r>
            <a:endParaRPr lang="en-US" altLang="ja-JP" dirty="0" smtClean="0"/>
          </a:p>
          <a:p>
            <a:r>
              <a:rPr lang="en-US" altLang="ja-JP" dirty="0"/>
              <a:t>line-width: </a:t>
            </a:r>
            <a:r>
              <a:rPr lang="en-US" altLang="ja-JP" dirty="0">
                <a:hlinkClick r:id="rId4"/>
              </a:rPr>
              <a:t>https://www.mapbox.com/mapbox-gl-style-spec/#</a:t>
            </a:r>
            <a:r>
              <a:rPr lang="en-US" altLang="ja-JP" dirty="0" smtClean="0">
                <a:hlinkClick r:id="rId4"/>
              </a:rPr>
              <a:t>paint-line-width</a:t>
            </a:r>
            <a:r>
              <a:rPr lang="en-US" altLang="ja-JP" dirty="0" smtClean="0"/>
              <a:t> </a:t>
            </a:r>
            <a:endParaRPr kumimoji="1" lang="ja-JP" altLang="en-US" dirty="0"/>
          </a:p>
        </p:txBody>
      </p:sp>
      <p:pic>
        <p:nvPicPr>
          <p:cNvPr id="9" name="図 8"/>
          <p:cNvPicPr>
            <a:picLocks noChangeAspect="1"/>
          </p:cNvPicPr>
          <p:nvPr/>
        </p:nvPicPr>
        <p:blipFill>
          <a:blip r:embed="rId5"/>
          <a:stretch>
            <a:fillRect/>
          </a:stretch>
        </p:blipFill>
        <p:spPr>
          <a:xfrm>
            <a:off x="323528" y="5012799"/>
            <a:ext cx="1905000" cy="1905000"/>
          </a:xfrm>
          <a:prstGeom prst="rect">
            <a:avLst/>
          </a:prstGeom>
        </p:spPr>
      </p:pic>
    </p:spTree>
    <p:extLst>
      <p:ext uri="{BB962C8B-B14F-4D97-AF65-F5344CB8AC3E}">
        <p14:creationId xmlns:p14="http://schemas.microsoft.com/office/powerpoint/2010/main" val="412762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FACC </a:t>
            </a:r>
            <a:r>
              <a:rPr kumimoji="1" lang="ja-JP" altLang="en-US" dirty="0" smtClean="0"/>
              <a:t>地物コード</a:t>
            </a:r>
            <a:endParaRPr kumimoji="1" lang="ja-JP" altLang="en-US" dirty="0"/>
          </a:p>
        </p:txBody>
      </p:sp>
      <p:sp>
        <p:nvSpPr>
          <p:cNvPr id="3" name="コンテンツ プレースホルダー 2"/>
          <p:cNvSpPr>
            <a:spLocks noGrp="1"/>
          </p:cNvSpPr>
          <p:nvPr>
            <p:ph idx="1"/>
          </p:nvPr>
        </p:nvSpPr>
        <p:spPr>
          <a:xfrm>
            <a:off x="179512" y="620688"/>
            <a:ext cx="8784976" cy="16561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dirty="0" smtClean="0"/>
              <a:t>データの種類を表す。地球地図全体の統計は、</a:t>
            </a:r>
            <a:endParaRPr kumimoji="1" lang="en-US" altLang="ja-JP" sz="2800" dirty="0" smtClean="0"/>
          </a:p>
          <a:p>
            <a:pPr marL="0" lvl="0" indent="0" fontAlgn="auto">
              <a:spcBef>
                <a:spcPts val="0"/>
              </a:spcBef>
              <a:spcAft>
                <a:spcPts val="0"/>
              </a:spcAft>
              <a:buNone/>
            </a:pPr>
            <a:r>
              <a:rPr lang="en-US" altLang="ja-JP" sz="2800" dirty="0">
                <a:hlinkClick r:id="rId2"/>
              </a:rPr>
              <a:t>https://</a:t>
            </a:r>
            <a:r>
              <a:rPr lang="en-US" altLang="ja-JP" sz="2800" dirty="0" smtClean="0">
                <a:hlinkClick r:id="rId2"/>
              </a:rPr>
              <a:t>github.com/globalmaps-vt/inspector/blob/master/inspector.md</a:t>
            </a:r>
            <a:r>
              <a:rPr lang="ja-JP" altLang="en-US" sz="2800" dirty="0" smtClean="0"/>
              <a:t>　</a:t>
            </a:r>
            <a:endParaRPr kumimoji="1" lang="ja-JP" altLang="en-US" sz="28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36</a:t>
            </a:fld>
            <a:endParaRPr lang="en-US" altLang="ja-JP"/>
          </a:p>
        </p:txBody>
      </p:sp>
      <p:pic>
        <p:nvPicPr>
          <p:cNvPr id="5" name="図 4"/>
          <p:cNvPicPr>
            <a:picLocks noChangeAspect="1"/>
          </p:cNvPicPr>
          <p:nvPr/>
        </p:nvPicPr>
        <p:blipFill>
          <a:blip r:embed="rId3"/>
          <a:stretch>
            <a:fillRect/>
          </a:stretch>
        </p:blipFill>
        <p:spPr>
          <a:xfrm>
            <a:off x="0" y="2074803"/>
            <a:ext cx="9144000" cy="4810581"/>
          </a:xfrm>
          <a:prstGeom prst="rect">
            <a:avLst/>
          </a:prstGeom>
        </p:spPr>
      </p:pic>
      <p:sp>
        <p:nvSpPr>
          <p:cNvPr id="6" name="線吹き出し 2 (枠付き) 5"/>
          <p:cNvSpPr/>
          <p:nvPr/>
        </p:nvSpPr>
        <p:spPr>
          <a:xfrm>
            <a:off x="4222304" y="3330458"/>
            <a:ext cx="4742184" cy="1898742"/>
          </a:xfrm>
          <a:prstGeom prst="borderCallout2">
            <a:avLst>
              <a:gd name="adj1" fmla="val 36714"/>
              <a:gd name="adj2" fmla="val -65"/>
              <a:gd name="adj3" fmla="val 35835"/>
              <a:gd name="adj4" fmla="val -13911"/>
              <a:gd name="adj5" fmla="val -43625"/>
              <a:gd name="adj6" fmla="val -6742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AL020 </a:t>
            </a:r>
            <a:r>
              <a:rPr lang="ja-JP" altLang="en-US" dirty="0" smtClean="0">
                <a:solidFill>
                  <a:schemeClr val="tx1"/>
                </a:solidFill>
              </a:rPr>
              <a:t>は</a:t>
            </a:r>
            <a:r>
              <a:rPr lang="en-US" altLang="ja-JP" dirty="0" smtClean="0">
                <a:solidFill>
                  <a:schemeClr val="tx1"/>
                </a:solidFill>
              </a:rPr>
              <a:t> Built-Up Area</a:t>
            </a:r>
          </a:p>
          <a:p>
            <a:endParaRPr lang="en-US" altLang="ja-JP" dirty="0" smtClean="0">
              <a:solidFill>
                <a:schemeClr val="tx1"/>
              </a:solidFill>
            </a:endParaRPr>
          </a:p>
          <a:p>
            <a:r>
              <a:rPr lang="ja-JP" altLang="en-US" dirty="0" smtClean="0">
                <a:solidFill>
                  <a:schemeClr val="tx1"/>
                </a:solidFill>
              </a:rPr>
              <a:t>地球地図仕様は、</a:t>
            </a:r>
            <a:endParaRPr lang="en-US" altLang="ja-JP" dirty="0" smtClean="0">
              <a:solidFill>
                <a:schemeClr val="tx1"/>
              </a:solidFill>
            </a:endParaRPr>
          </a:p>
          <a:p>
            <a:r>
              <a:rPr lang="en-US" altLang="ja-JP" dirty="0">
                <a:solidFill>
                  <a:schemeClr val="tx1"/>
                </a:solidFill>
              </a:rPr>
              <a:t>https://</a:t>
            </a:r>
            <a:r>
              <a:rPr lang="en-US" altLang="ja-JP" dirty="0" err="1">
                <a:solidFill>
                  <a:schemeClr val="tx1"/>
                </a:solidFill>
              </a:rPr>
              <a:t>github.com</a:t>
            </a:r>
            <a:r>
              <a:rPr lang="en-US" altLang="ja-JP" dirty="0">
                <a:solidFill>
                  <a:schemeClr val="tx1"/>
                </a:solidFill>
              </a:rPr>
              <a:t>/</a:t>
            </a:r>
            <a:r>
              <a:rPr lang="en-US" altLang="ja-JP" dirty="0" err="1">
                <a:solidFill>
                  <a:schemeClr val="tx1"/>
                </a:solidFill>
              </a:rPr>
              <a:t>globalmaps</a:t>
            </a:r>
            <a:r>
              <a:rPr lang="en-US" altLang="ja-JP" dirty="0">
                <a:solidFill>
                  <a:schemeClr val="tx1"/>
                </a:solidFill>
              </a:rPr>
              <a:t>/specifications</a:t>
            </a:r>
            <a:endParaRPr lang="en-US" altLang="ja-JP" dirty="0" smtClean="0">
              <a:solidFill>
                <a:schemeClr val="tx1"/>
              </a:solidFill>
            </a:endParaRPr>
          </a:p>
          <a:p>
            <a:endParaRPr kumimoji="1" lang="en-US" altLang="ja-JP" dirty="0" smtClean="0">
              <a:solidFill>
                <a:schemeClr val="tx1"/>
              </a:solidFill>
            </a:endParaRPr>
          </a:p>
          <a:p>
            <a:r>
              <a:rPr lang="en-US" altLang="ja-JP" dirty="0" smtClean="0">
                <a:solidFill>
                  <a:schemeClr val="tx1"/>
                </a:solidFill>
              </a:rPr>
              <a:t>※</a:t>
            </a:r>
            <a:r>
              <a:rPr lang="ja-JP" altLang="en-US" dirty="0" smtClean="0">
                <a:solidFill>
                  <a:schemeClr val="tx1"/>
                </a:solidFill>
              </a:rPr>
              <a:t>ただし、欧州拡張は</a:t>
            </a:r>
            <a:r>
              <a:rPr lang="en-US" altLang="ja-JP" dirty="0" smtClean="0">
                <a:solidFill>
                  <a:schemeClr val="tx1"/>
                </a:solidFill>
              </a:rPr>
              <a:t> </a:t>
            </a:r>
            <a:r>
              <a:rPr lang="en-US" altLang="ja-JP" dirty="0" err="1" smtClean="0">
                <a:solidFill>
                  <a:schemeClr val="tx1"/>
                </a:solidFill>
              </a:rPr>
              <a:t>EuroGlobalMap</a:t>
            </a:r>
            <a:r>
              <a:rPr lang="en-US" altLang="ja-JP" dirty="0" smtClean="0">
                <a:solidFill>
                  <a:schemeClr val="tx1"/>
                </a:solidFill>
              </a:rPr>
              <a:t> Specifications </a:t>
            </a:r>
            <a:r>
              <a:rPr lang="ja-JP" altLang="en-US" dirty="0" smtClean="0">
                <a:solidFill>
                  <a:schemeClr val="tx1"/>
                </a:solidFill>
              </a:rPr>
              <a:t>を見る必要がある。</a:t>
            </a:r>
            <a:endParaRPr kumimoji="1" lang="ja-JP" altLang="en-US" dirty="0">
              <a:solidFill>
                <a:schemeClr val="tx1"/>
              </a:solidFill>
            </a:endParaRPr>
          </a:p>
        </p:txBody>
      </p:sp>
    </p:spTree>
    <p:extLst>
      <p:ext uri="{BB962C8B-B14F-4D97-AF65-F5344CB8AC3E}">
        <p14:creationId xmlns:p14="http://schemas.microsoft.com/office/powerpoint/2010/main" val="1205149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線データの</a:t>
            </a:r>
            <a:r>
              <a:rPr kumimoji="1" lang="en-US" altLang="ja-JP" dirty="0" smtClean="0"/>
              <a:t>FACC</a:t>
            </a:r>
            <a:r>
              <a:rPr kumimoji="1" lang="ja-JP" altLang="en-US" dirty="0" smtClean="0"/>
              <a:t>コード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37</a:t>
            </a:fld>
            <a:endParaRPr lang="en-US" altLang="ja-JP"/>
          </a:p>
        </p:txBody>
      </p:sp>
      <p:pic>
        <p:nvPicPr>
          <p:cNvPr id="6" name="図 5"/>
          <p:cNvPicPr>
            <a:picLocks noChangeAspect="1"/>
          </p:cNvPicPr>
          <p:nvPr/>
        </p:nvPicPr>
        <p:blipFill>
          <a:blip r:embed="rId2"/>
          <a:stretch>
            <a:fillRect/>
          </a:stretch>
        </p:blipFill>
        <p:spPr>
          <a:xfrm>
            <a:off x="971599" y="764704"/>
            <a:ext cx="6858203" cy="5904656"/>
          </a:xfrm>
          <a:prstGeom prst="rect">
            <a:avLst/>
          </a:prstGeom>
        </p:spPr>
      </p:pic>
    </p:spTree>
    <p:extLst>
      <p:ext uri="{BB962C8B-B14F-4D97-AF65-F5344CB8AC3E}">
        <p14:creationId xmlns:p14="http://schemas.microsoft.com/office/powerpoint/2010/main" val="20272035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3-2: </a:t>
            </a:r>
            <a:r>
              <a:rPr lang="ja-JP" altLang="en-US" dirty="0" smtClean="0"/>
              <a:t>点</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38</a:t>
            </a:fld>
            <a:endParaRPr lang="en-US" altLang="ja-JP"/>
          </a:p>
        </p:txBody>
      </p:sp>
      <p:pic>
        <p:nvPicPr>
          <p:cNvPr id="5" name="図 4"/>
          <p:cNvPicPr>
            <a:picLocks noChangeAspect="1"/>
          </p:cNvPicPr>
          <p:nvPr/>
        </p:nvPicPr>
        <p:blipFill>
          <a:blip r:embed="rId2"/>
          <a:stretch>
            <a:fillRect/>
          </a:stretch>
        </p:blipFill>
        <p:spPr>
          <a:xfrm>
            <a:off x="766762" y="1728218"/>
            <a:ext cx="7406582" cy="3428973"/>
          </a:xfrm>
          <a:prstGeom prst="rect">
            <a:avLst/>
          </a:prstGeom>
          <a:ln>
            <a:solidFill>
              <a:schemeClr val="tx1"/>
            </a:solidFill>
          </a:ln>
        </p:spPr>
      </p:pic>
    </p:spTree>
    <p:extLst>
      <p:ext uri="{BB962C8B-B14F-4D97-AF65-F5344CB8AC3E}">
        <p14:creationId xmlns:p14="http://schemas.microsoft.com/office/powerpoint/2010/main" val="1924706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点データの</a:t>
            </a:r>
            <a:r>
              <a:rPr kumimoji="1" lang="en-US" altLang="ja-JP" dirty="0" smtClean="0"/>
              <a:t> FACC </a:t>
            </a:r>
            <a:r>
              <a:rPr kumimoji="1"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39</a:t>
            </a:fld>
            <a:endParaRPr lang="en-US" altLang="ja-JP"/>
          </a:p>
        </p:txBody>
      </p:sp>
      <p:pic>
        <p:nvPicPr>
          <p:cNvPr id="5" name="図 4"/>
          <p:cNvPicPr>
            <a:picLocks noChangeAspect="1"/>
          </p:cNvPicPr>
          <p:nvPr/>
        </p:nvPicPr>
        <p:blipFill>
          <a:blip r:embed="rId2"/>
          <a:stretch>
            <a:fillRect/>
          </a:stretch>
        </p:blipFill>
        <p:spPr>
          <a:xfrm>
            <a:off x="1115616" y="692696"/>
            <a:ext cx="6702801" cy="5976664"/>
          </a:xfrm>
          <a:prstGeom prst="rect">
            <a:avLst/>
          </a:prstGeom>
        </p:spPr>
      </p:pic>
    </p:spTree>
    <p:extLst>
      <p:ext uri="{BB962C8B-B14F-4D97-AF65-F5344CB8AC3E}">
        <p14:creationId xmlns:p14="http://schemas.microsoft.com/office/powerpoint/2010/main" val="550427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4</a:t>
            </a:fld>
            <a:endParaRPr lang="en-US" altLang="ja-JP"/>
          </a:p>
        </p:txBody>
      </p:sp>
      <p:sp>
        <p:nvSpPr>
          <p:cNvPr id="4" name="テキスト ボックス 3"/>
          <p:cNvSpPr txBox="1"/>
          <p:nvPr/>
        </p:nvSpPr>
        <p:spPr>
          <a:xfrm>
            <a:off x="801296" y="836712"/>
            <a:ext cx="7866256" cy="2123658"/>
          </a:xfrm>
          <a:prstGeom prst="rect">
            <a:avLst/>
          </a:prstGeom>
          <a:noFill/>
        </p:spPr>
        <p:txBody>
          <a:bodyPr wrap="none" rtlCol="0">
            <a:spAutoFit/>
          </a:bodyPr>
          <a:lstStyle/>
          <a:p>
            <a:pPr algn="ctr"/>
            <a:r>
              <a:rPr kumimoji="1" lang="ja-JP" altLang="en-US" sz="4400" dirty="0" smtClean="0">
                <a:latin typeface="HGMaruGothicMPRO" charset="-128"/>
                <a:ea typeface="HGMaruGothicMPRO" charset="-128"/>
                <a:cs typeface="HGMaruGothicMPRO" charset="-128"/>
              </a:rPr>
              <a:t>機会は今しかない。</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今を逃せば</a:t>
            </a:r>
            <a:r>
              <a:rPr kumimoji="1" lang="en-US" altLang="ja-JP" sz="4400" dirty="0" smtClean="0">
                <a:latin typeface="HGMaruGothicMPRO" charset="-128"/>
                <a:ea typeface="HGMaruGothicMPRO" charset="-128"/>
                <a:cs typeface="HGMaruGothicMPRO" charset="-128"/>
              </a:rPr>
              <a:t> TOKYO </a:t>
            </a:r>
            <a:r>
              <a:rPr kumimoji="1" lang="ja-JP" altLang="en-US" sz="4400" dirty="0" smtClean="0">
                <a:latin typeface="HGMaruGothicMPRO" charset="-128"/>
                <a:ea typeface="HGMaruGothicMPRO" charset="-128"/>
                <a:cs typeface="HGMaruGothicMPRO" charset="-128"/>
              </a:rPr>
              <a:t>の技術の</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発展は、</a:t>
            </a:r>
            <a:r>
              <a:rPr lang="en-US" altLang="ja-JP" sz="4400" dirty="0" smtClean="0">
                <a:latin typeface="HGMaruGothicMPRO" charset="-128"/>
                <a:ea typeface="HGMaruGothicMPRO" charset="-128"/>
                <a:cs typeface="HGMaruGothicMPRO" charset="-128"/>
              </a:rPr>
              <a:t>1</a:t>
            </a:r>
            <a:r>
              <a:rPr lang="ja-JP" altLang="en-US" sz="4400" dirty="0" smtClean="0">
                <a:latin typeface="HGMaruGothicMPRO" charset="-128"/>
                <a:ea typeface="HGMaruGothicMPRO" charset="-128"/>
                <a:cs typeface="HGMaruGothicMPRO" charset="-128"/>
              </a:rPr>
              <a:t>年遅れる</a:t>
            </a:r>
            <a:endParaRPr kumimoji="1" lang="ja-JP" altLang="en-US" sz="4400" dirty="0">
              <a:latin typeface="HGMaruGothicMPRO" charset="-128"/>
              <a:ea typeface="HGMaruGothicMPRO" charset="-128"/>
              <a:cs typeface="HGMaruGothicMPRO" charset="-128"/>
            </a:endParaRPr>
          </a:p>
        </p:txBody>
      </p:sp>
      <p:pic>
        <p:nvPicPr>
          <p:cNvPr id="5" name="図 4"/>
          <p:cNvPicPr>
            <a:picLocks noChangeAspect="1"/>
          </p:cNvPicPr>
          <p:nvPr/>
        </p:nvPicPr>
        <p:blipFill>
          <a:blip r:embed="rId2"/>
          <a:stretch>
            <a:fillRect/>
          </a:stretch>
        </p:blipFill>
        <p:spPr>
          <a:xfrm>
            <a:off x="2771800" y="3185592"/>
            <a:ext cx="3672408" cy="3672408"/>
          </a:xfrm>
          <a:prstGeom prst="rect">
            <a:avLst/>
          </a:prstGeom>
        </p:spPr>
      </p:pic>
    </p:spTree>
    <p:extLst>
      <p:ext uri="{BB962C8B-B14F-4D97-AF65-F5344CB8AC3E}">
        <p14:creationId xmlns:p14="http://schemas.microsoft.com/office/powerpoint/2010/main" val="6680386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3-3: </a:t>
            </a:r>
            <a:r>
              <a:rPr lang="ja-JP" altLang="en-US" dirty="0" smtClean="0"/>
              <a:t>面</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40</a:t>
            </a:fld>
            <a:endParaRPr lang="en-US" altLang="ja-JP"/>
          </a:p>
        </p:txBody>
      </p:sp>
      <p:pic>
        <p:nvPicPr>
          <p:cNvPr id="5" name="図 4"/>
          <p:cNvPicPr>
            <a:picLocks noChangeAspect="1"/>
          </p:cNvPicPr>
          <p:nvPr/>
        </p:nvPicPr>
        <p:blipFill>
          <a:blip r:embed="rId2"/>
          <a:stretch>
            <a:fillRect/>
          </a:stretch>
        </p:blipFill>
        <p:spPr>
          <a:xfrm>
            <a:off x="462508" y="1844824"/>
            <a:ext cx="7881121" cy="2880320"/>
          </a:xfrm>
          <a:prstGeom prst="rect">
            <a:avLst/>
          </a:prstGeom>
          <a:ln>
            <a:solidFill>
              <a:schemeClr val="tx1"/>
            </a:solidFill>
          </a:ln>
        </p:spPr>
      </p:pic>
    </p:spTree>
    <p:extLst>
      <p:ext uri="{BB962C8B-B14F-4D97-AF65-F5344CB8AC3E}">
        <p14:creationId xmlns:p14="http://schemas.microsoft.com/office/powerpoint/2010/main" val="1001869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面データの</a:t>
            </a:r>
            <a:r>
              <a:rPr lang="en-US" altLang="ja-JP" dirty="0" smtClean="0"/>
              <a:t>FACC</a:t>
            </a:r>
            <a:r>
              <a:rPr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41</a:t>
            </a:fld>
            <a:endParaRPr lang="en-US" altLang="ja-JP"/>
          </a:p>
        </p:txBody>
      </p:sp>
      <p:pic>
        <p:nvPicPr>
          <p:cNvPr id="4" name="図 3"/>
          <p:cNvPicPr>
            <a:picLocks noChangeAspect="1"/>
          </p:cNvPicPr>
          <p:nvPr/>
        </p:nvPicPr>
        <p:blipFill>
          <a:blip r:embed="rId2"/>
          <a:stretch>
            <a:fillRect/>
          </a:stretch>
        </p:blipFill>
        <p:spPr>
          <a:xfrm>
            <a:off x="360386" y="1052736"/>
            <a:ext cx="8315302" cy="4896544"/>
          </a:xfrm>
          <a:prstGeom prst="rect">
            <a:avLst/>
          </a:prstGeom>
        </p:spPr>
      </p:pic>
    </p:spTree>
    <p:extLst>
      <p:ext uri="{BB962C8B-B14F-4D97-AF65-F5344CB8AC3E}">
        <p14:creationId xmlns:p14="http://schemas.microsoft.com/office/powerpoint/2010/main" val="1455929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395536"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4000" dirty="0" smtClean="0"/>
              <a:t>しばらく、カスタマイズ</a:t>
            </a:r>
            <a:r>
              <a:rPr kumimoji="1" lang="ja-JP" altLang="en-US" sz="4000" dirty="0" smtClean="0"/>
              <a:t>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検討頂きたいこと</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このハンズオンの最後に、カスタマイズしてみたものを</a:t>
            </a:r>
            <a:endParaRPr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smtClean="0"/>
              <a:t>プレゼンしていただけるかどうか。</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お手すきの場合</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国が変わると、すこし癖がかわります。</a:t>
            </a:r>
            <a:endParaRPr kumimoji="1" lang="en-US" altLang="ja-JP" sz="2400"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42</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stretch>
            <a:fillRect/>
          </a:stretch>
        </p:blipFill>
        <p:spPr>
          <a:xfrm>
            <a:off x="6166520" y="3068960"/>
            <a:ext cx="2592288" cy="3240360"/>
          </a:xfrm>
          <a:prstGeom prst="rect">
            <a:avLst/>
          </a:prstGeom>
        </p:spPr>
      </p:pic>
    </p:spTree>
    <p:extLst>
      <p:ext uri="{BB962C8B-B14F-4D97-AF65-F5344CB8AC3E}">
        <p14:creationId xmlns:p14="http://schemas.microsoft.com/office/powerpoint/2010/main" val="1465648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カスタマイズをグローバル</a:t>
            </a:r>
            <a:r>
              <a:rPr lang="ja-JP" altLang="en-US" dirty="0" smtClean="0"/>
              <a:t>適用</a:t>
            </a:r>
            <a:r>
              <a:rPr lang="en-US" altLang="ja-JP" dirty="0" smtClean="0"/>
              <a:t/>
            </a:r>
            <a:br>
              <a:rPr lang="en-US" altLang="ja-JP" dirty="0" smtClean="0"/>
            </a:br>
            <a:r>
              <a:rPr lang="ja-JP" altLang="en-US" dirty="0" smtClean="0"/>
              <a:t>して</a:t>
            </a:r>
            <a:r>
              <a:rPr lang="ja-JP" altLang="en-US" dirty="0"/>
              <a:t>みる</a:t>
            </a:r>
          </a:p>
        </p:txBody>
      </p:sp>
      <p:sp>
        <p:nvSpPr>
          <p:cNvPr id="3" name="テキスト プレースホルダー 2"/>
          <p:cNvSpPr>
            <a:spLocks noGrp="1"/>
          </p:cNvSpPr>
          <p:nvPr>
            <p:ph type="body" idx="1"/>
          </p:nvPr>
        </p:nvSpPr>
        <p:spPr/>
        <p:txBody>
          <a:bodyPr/>
          <a:lstStyle/>
          <a:p>
            <a:r>
              <a:rPr kumimoji="1" lang="en-US" altLang="ja-JP" dirty="0" smtClean="0"/>
              <a:t>Hands-on part 2</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43</a:t>
            </a:fld>
            <a:endParaRPr lang="en-US" altLang="ja-JP"/>
          </a:p>
        </p:txBody>
      </p:sp>
    </p:spTree>
    <p:extLst>
      <p:ext uri="{BB962C8B-B14F-4D97-AF65-F5344CB8AC3E}">
        <p14:creationId xmlns:p14="http://schemas.microsoft.com/office/powerpoint/2010/main" val="1800575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457200"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a:t>
            </a:r>
            <a:r>
              <a:rPr lang="en-US" altLang="ja-JP" dirty="0" smtClean="0"/>
              <a:t> gist </a:t>
            </a:r>
            <a:r>
              <a:rPr lang="ja-JP" altLang="en-US" dirty="0" smtClean="0"/>
              <a:t>にコピペして頂いたデモサイト群を生成する方法をお伝えするものです。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Ruby </a:t>
            </a:r>
            <a:r>
              <a:rPr lang="ja-JP" altLang="en-US" dirty="0" smtClean="0"/>
              <a:t>と</a:t>
            </a:r>
            <a:r>
              <a:rPr lang="en-US" altLang="ja-JP" dirty="0" smtClean="0"/>
              <a:t> Python </a:t>
            </a:r>
            <a:r>
              <a:rPr lang="ja-JP" altLang="en-US" dirty="0" smtClean="0"/>
              <a:t>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44</a:t>
            </a:fld>
            <a:endParaRPr lang="en-US" altLang="ja-JP"/>
          </a:p>
        </p:txBody>
      </p:sp>
      <p:pic>
        <p:nvPicPr>
          <p:cNvPr id="5" name="図 4"/>
          <p:cNvPicPr>
            <a:picLocks noChangeAspect="1"/>
          </p:cNvPicPr>
          <p:nvPr/>
        </p:nvPicPr>
        <p:blipFill>
          <a:blip r:embed="rId2"/>
          <a:stretch>
            <a:fillRect/>
          </a:stretch>
        </p:blipFill>
        <p:spPr>
          <a:xfrm>
            <a:off x="8208912" y="1412776"/>
            <a:ext cx="899592" cy="1223935"/>
          </a:xfrm>
          <a:prstGeom prst="rect">
            <a:avLst/>
          </a:prstGeom>
        </p:spPr>
      </p:pic>
    </p:spTree>
    <p:extLst>
      <p:ext uri="{BB962C8B-B14F-4D97-AF65-F5344CB8AC3E}">
        <p14:creationId xmlns:p14="http://schemas.microsoft.com/office/powerpoint/2010/main" val="249441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/demo</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45</a:t>
            </a:fld>
            <a:endParaRPr lang="en-US" altLang="ja-JP"/>
          </a:p>
        </p:txBody>
      </p:sp>
      <p:pic>
        <p:nvPicPr>
          <p:cNvPr id="4" name="図 3"/>
          <p:cNvPicPr>
            <a:picLocks noChangeAspect="1"/>
          </p:cNvPicPr>
          <p:nvPr/>
        </p:nvPicPr>
        <p:blipFill>
          <a:blip r:embed="rId2"/>
          <a:stretch>
            <a:fillRect/>
          </a:stretch>
        </p:blipFill>
        <p:spPr>
          <a:xfrm>
            <a:off x="0" y="1556792"/>
            <a:ext cx="9144000" cy="4585757"/>
          </a:xfrm>
          <a:prstGeom prst="rect">
            <a:avLst/>
          </a:prstGeom>
        </p:spPr>
      </p:pic>
      <p:sp>
        <p:nvSpPr>
          <p:cNvPr id="5" name="テキスト ボックス 4"/>
          <p:cNvSpPr txBox="1"/>
          <p:nvPr/>
        </p:nvSpPr>
        <p:spPr>
          <a:xfrm>
            <a:off x="107504" y="822071"/>
            <a:ext cx="430117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a:t>
            </a:r>
            <a:r>
              <a:rPr lang="ja-JP" altLang="en-US" dirty="0" smtClean="0"/>
              <a:t>　</a:t>
            </a:r>
            <a:endParaRPr kumimoji="1" lang="ja-JP" altLang="en-US" dirty="0"/>
          </a:p>
        </p:txBody>
      </p:sp>
    </p:spTree>
    <p:extLst>
      <p:ext uri="{BB962C8B-B14F-4D97-AF65-F5344CB8AC3E}">
        <p14:creationId xmlns:p14="http://schemas.microsoft.com/office/powerpoint/2010/main" val="645070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460432" cy="476250"/>
          </a:xfrm>
        </p:spPr>
        <p:txBody>
          <a:bodyPr/>
          <a:lstStyle/>
          <a:p>
            <a:r>
              <a:rPr lang="en-US" altLang="ja-JP" sz="2400" dirty="0"/>
              <a:t>https://</a:t>
            </a:r>
            <a:r>
              <a:rPr lang="en-US" altLang="ja-JP" sz="2400" dirty="0" err="1"/>
              <a:t>github.com</a:t>
            </a:r>
            <a:r>
              <a:rPr lang="en-US" altLang="ja-JP" sz="2400" dirty="0"/>
              <a:t>/</a:t>
            </a:r>
            <a:r>
              <a:rPr lang="en-US" altLang="ja-JP" sz="2400" dirty="0" err="1"/>
              <a:t>globalmaps-vt</a:t>
            </a:r>
            <a:r>
              <a:rPr lang="en-US" altLang="ja-JP" sz="2400" dirty="0"/>
              <a:t>/demo/blob/master/</a:t>
            </a:r>
            <a:r>
              <a:rPr lang="en-US" altLang="ja-JP" sz="2400" dirty="0" err="1"/>
              <a:t>make.rb</a:t>
            </a:r>
            <a:endParaRPr kumimoji="1" lang="ja-JP" altLang="en-US" sz="24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46</a:t>
            </a:fld>
            <a:endParaRPr lang="en-US" altLang="ja-JP"/>
          </a:p>
        </p:txBody>
      </p:sp>
      <p:pic>
        <p:nvPicPr>
          <p:cNvPr id="4" name="図 3"/>
          <p:cNvPicPr>
            <a:picLocks noChangeAspect="1"/>
          </p:cNvPicPr>
          <p:nvPr/>
        </p:nvPicPr>
        <p:blipFill>
          <a:blip r:embed="rId2"/>
          <a:stretch>
            <a:fillRect/>
          </a:stretch>
        </p:blipFill>
        <p:spPr>
          <a:xfrm>
            <a:off x="0" y="1347684"/>
            <a:ext cx="9144000" cy="5249668"/>
          </a:xfrm>
          <a:prstGeom prst="rect">
            <a:avLst/>
          </a:prstGeom>
        </p:spPr>
      </p:pic>
      <p:sp>
        <p:nvSpPr>
          <p:cNvPr id="5" name="テキスト ボックス 4"/>
          <p:cNvSpPr txBox="1"/>
          <p:nvPr/>
        </p:nvSpPr>
        <p:spPr>
          <a:xfrm>
            <a:off x="251520" y="755412"/>
            <a:ext cx="646843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github.com/globalmaps-vt/demo/blob/master/make.rb</a:t>
            </a:r>
            <a:r>
              <a:rPr lang="ja-JP" altLang="en-US" dirty="0" smtClean="0"/>
              <a:t>　</a:t>
            </a:r>
            <a:endParaRPr kumimoji="1" lang="ja-JP" altLang="en-US" dirty="0"/>
          </a:p>
        </p:txBody>
      </p:sp>
    </p:spTree>
    <p:extLst>
      <p:ext uri="{BB962C8B-B14F-4D97-AF65-F5344CB8AC3E}">
        <p14:creationId xmlns:p14="http://schemas.microsoft.com/office/powerpoint/2010/main" val="3436283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812360" cy="476250"/>
          </a:xfrm>
        </p:spPr>
        <p:txBody>
          <a:bodyPr/>
          <a:lstStyle/>
          <a:p>
            <a:r>
              <a:rPr lang="ja-JP" altLang="en-US" dirty="0" smtClean="0"/>
              <a:t>ベクトルタイルレポジトリをクローンしているのが前提</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47</a:t>
            </a:fld>
            <a:endParaRPr lang="en-US" altLang="ja-JP"/>
          </a:p>
        </p:txBody>
      </p:sp>
      <p:pic>
        <p:nvPicPr>
          <p:cNvPr id="5" name="図 4"/>
          <p:cNvPicPr>
            <a:picLocks noChangeAspect="1"/>
          </p:cNvPicPr>
          <p:nvPr/>
        </p:nvPicPr>
        <p:blipFill>
          <a:blip r:embed="rId2"/>
          <a:stretch>
            <a:fillRect/>
          </a:stretch>
        </p:blipFill>
        <p:spPr>
          <a:xfrm>
            <a:off x="395536" y="836712"/>
            <a:ext cx="8406934" cy="2160240"/>
          </a:xfrm>
          <a:prstGeom prst="rect">
            <a:avLst/>
          </a:prstGeom>
        </p:spPr>
      </p:pic>
      <p:sp>
        <p:nvSpPr>
          <p:cNvPr id="6" name="テキスト ボックス 5"/>
          <p:cNvSpPr txBox="1"/>
          <p:nvPr/>
        </p:nvSpPr>
        <p:spPr>
          <a:xfrm>
            <a:off x="250752" y="3402866"/>
            <a:ext cx="8424936" cy="1754326"/>
          </a:xfrm>
          <a:prstGeom prst="rect">
            <a:avLst/>
          </a:prstGeom>
          <a:noFill/>
        </p:spPr>
        <p:txBody>
          <a:bodyPr wrap="square" rtlCol="0">
            <a:spAutoFit/>
          </a:bodyPr>
          <a:lstStyle/>
          <a:p>
            <a:r>
              <a:rPr kumimoji="1" lang="en-US" altLang="ja-JP" dirty="0" smtClean="0"/>
              <a:t>【</a:t>
            </a:r>
            <a:r>
              <a:rPr kumimoji="1" lang="ja-JP" altLang="en-US" dirty="0" smtClean="0"/>
              <a:t>ハンズオンするには？</a:t>
            </a:r>
            <a:r>
              <a:rPr kumimoji="1" lang="en-US" altLang="ja-JP" dirty="0" smtClean="0"/>
              <a:t>】</a:t>
            </a:r>
          </a:p>
          <a:p>
            <a:pPr marL="1104900" indent="-1104900"/>
            <a:r>
              <a:rPr kumimoji="1" lang="ja-JP" altLang="en-US" dirty="0" smtClean="0"/>
              <a:t>（選択肢</a:t>
            </a:r>
            <a:r>
              <a:rPr kumimoji="1" lang="en-US" altLang="ja-JP" dirty="0" smtClean="0"/>
              <a:t>1</a:t>
            </a:r>
            <a:r>
              <a:rPr kumimoji="1" lang="ja-JP" altLang="en-US" dirty="0" smtClean="0"/>
              <a:t>）</a:t>
            </a:r>
            <a:r>
              <a:rPr kumimoji="1" lang="en-US" altLang="ja-JP" dirty="0" smtClean="0"/>
              <a:t> </a:t>
            </a:r>
            <a:r>
              <a:rPr kumimoji="1" lang="ja-JP" altLang="en-US" dirty="0" smtClean="0"/>
              <a:t>実際に、お手元の</a:t>
            </a:r>
            <a:r>
              <a:rPr kumimoji="1" lang="en-US" altLang="ja-JP" dirty="0" smtClean="0"/>
              <a:t> </a:t>
            </a:r>
            <a:r>
              <a:rPr kumimoji="1" lang="en-US" altLang="ja-JP" dirty="0" err="1" smtClean="0"/>
              <a:t>git</a:t>
            </a:r>
            <a:r>
              <a:rPr kumimoji="1" lang="en-US" altLang="ja-JP" dirty="0" smtClean="0"/>
              <a:t> </a:t>
            </a:r>
            <a:r>
              <a:rPr kumimoji="1" lang="ja-JP" altLang="en-US" dirty="0" smtClean="0"/>
              <a:t>レポジトリクローン置き場（</a:t>
            </a:r>
            <a:r>
              <a:rPr kumimoji="1" lang="en-US" altLang="ja-JP" dirty="0" smtClean="0"/>
              <a:t>~/</a:t>
            </a:r>
            <a:r>
              <a:rPr kumimoji="1" lang="en-US" altLang="ja-JP" dirty="0" err="1" smtClean="0"/>
              <a:t>github</a:t>
            </a:r>
            <a:r>
              <a:rPr kumimoji="1" lang="en-US" altLang="ja-JP" dirty="0" smtClean="0"/>
              <a:t>/</a:t>
            </a:r>
            <a:r>
              <a:rPr kumimoji="1" lang="ja-JP" altLang="en-US" dirty="0" smtClean="0"/>
              <a:t>）に</a:t>
            </a:r>
            <a:r>
              <a:rPr kumimoji="1" lang="en-US" altLang="ja-JP" dirty="0" smtClean="0"/>
              <a:t> https://</a:t>
            </a:r>
            <a:r>
              <a:rPr kumimoji="1" lang="en-US" altLang="ja-JP" dirty="0" err="1" smtClean="0"/>
              <a:t>github.com</a:t>
            </a:r>
            <a:r>
              <a:rPr kumimoji="1" lang="en-US" altLang="ja-JP" dirty="0" smtClean="0"/>
              <a:t>/</a:t>
            </a:r>
            <a:r>
              <a:rPr kumimoji="1" lang="en-US" altLang="ja-JP" dirty="0" err="1" smtClean="0"/>
              <a:t>globalmaps-vt</a:t>
            </a:r>
            <a:r>
              <a:rPr kumimoji="1" lang="en-US" altLang="ja-JP" dirty="0" smtClean="0"/>
              <a:t> </a:t>
            </a:r>
            <a:r>
              <a:rPr kumimoji="1" lang="ja-JP" altLang="en-US" dirty="0" smtClean="0"/>
              <a:t>の関心レポジトリをクローンする。</a:t>
            </a:r>
            <a:endParaRPr kumimoji="1" lang="en-US" altLang="ja-JP" dirty="0" smtClean="0"/>
          </a:p>
          <a:p>
            <a:pPr marL="1104900" indent="-1104900"/>
            <a:r>
              <a:rPr lang="ja-JP" altLang="en-US" strike="sngStrike" dirty="0" smtClean="0"/>
              <a:t>（選択肢</a:t>
            </a:r>
            <a:r>
              <a:rPr lang="en-US" altLang="ja-JP" strike="sngStrike" dirty="0" smtClean="0"/>
              <a:t>2</a:t>
            </a:r>
            <a:r>
              <a:rPr lang="ja-JP" altLang="en-US" strike="sngStrike" dirty="0" smtClean="0"/>
              <a:t>）</a:t>
            </a:r>
            <a:r>
              <a:rPr lang="en-US" altLang="ja-JP" strike="sngStrike" dirty="0" smtClean="0"/>
              <a:t> </a:t>
            </a:r>
            <a:r>
              <a:rPr lang="ja-JP" altLang="en-US" strike="sngStrike" dirty="0" smtClean="0"/>
              <a:t>お手元の</a:t>
            </a:r>
            <a:r>
              <a:rPr lang="en-US" altLang="ja-JP" strike="sngStrike" dirty="0" smtClean="0"/>
              <a:t> </a:t>
            </a:r>
            <a:r>
              <a:rPr lang="en-US" altLang="ja-JP" strike="sngStrike" dirty="0" err="1" smtClean="0"/>
              <a:t>git</a:t>
            </a:r>
            <a:r>
              <a:rPr lang="en-US" altLang="ja-JP" strike="sngStrike" dirty="0" smtClean="0"/>
              <a:t> </a:t>
            </a:r>
            <a:r>
              <a:rPr lang="ja-JP" altLang="en-US" strike="sngStrike" dirty="0" smtClean="0"/>
              <a:t>レポジトリクローン置き場（</a:t>
            </a:r>
            <a:r>
              <a:rPr lang="en-US" altLang="ja-JP" strike="sngStrike" dirty="0" smtClean="0"/>
              <a:t>~/</a:t>
            </a:r>
            <a:r>
              <a:rPr lang="en-US" altLang="ja-JP" strike="sngStrike" dirty="0" err="1" smtClean="0"/>
              <a:t>github</a:t>
            </a:r>
            <a:r>
              <a:rPr lang="en-US" altLang="ja-JP" strike="sngStrike" dirty="0" smtClean="0"/>
              <a:t>/</a:t>
            </a:r>
            <a:r>
              <a:rPr lang="ja-JP" altLang="en-US" strike="sngStrike" dirty="0" smtClean="0"/>
              <a:t>）に、関心レポジトリと　　同名のフォルダだけ作っておく。例えば、</a:t>
            </a:r>
            <a:r>
              <a:rPr lang="en-US" altLang="ja-JP" strike="sngStrike" dirty="0" err="1" smtClean="0"/>
              <a:t>EuroGlobalMap</a:t>
            </a:r>
            <a:r>
              <a:rPr lang="en-US" altLang="ja-JP" strike="sngStrike" dirty="0" smtClean="0"/>
              <a:t> 8.0 </a:t>
            </a:r>
            <a:r>
              <a:rPr lang="ja-JP" altLang="en-US" strike="sngStrike" dirty="0" smtClean="0"/>
              <a:t>ベクトルタイルに関心があれば、</a:t>
            </a:r>
            <a:r>
              <a:rPr lang="en-US" altLang="ja-JP" strike="sngStrike" dirty="0" smtClean="0"/>
              <a:t>~/</a:t>
            </a:r>
            <a:r>
              <a:rPr lang="en-US" altLang="ja-JP" strike="sngStrike" dirty="0" err="1" smtClean="0"/>
              <a:t>github</a:t>
            </a:r>
            <a:r>
              <a:rPr lang="en-US" altLang="ja-JP" strike="sngStrike" dirty="0" smtClean="0"/>
              <a:t>/gmeu80vt/ </a:t>
            </a:r>
            <a:r>
              <a:rPr lang="ja-JP" altLang="en-US" strike="sngStrike" dirty="0" smtClean="0"/>
              <a:t>という空フォルダを作成。</a:t>
            </a:r>
            <a:endParaRPr lang="en-US" altLang="ja-JP" strike="sngStrike" dirty="0" smtClean="0"/>
          </a:p>
        </p:txBody>
      </p:sp>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15991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lang="ja-JP" altLang="en-US" dirty="0" smtClean="0"/>
              <a:t>参考</a:t>
            </a:r>
            <a:r>
              <a:rPr kumimoji="1" lang="en-US" altLang="ja-JP" dirty="0" smtClean="0"/>
              <a:t>】</a:t>
            </a:r>
            <a:r>
              <a:rPr kumimoji="1" lang="ja-JP" altLang="en-US" dirty="0" smtClean="0"/>
              <a:t>私の</a:t>
            </a:r>
            <a:r>
              <a:rPr kumimoji="1" lang="en-US" altLang="ja-JP" dirty="0" smtClean="0"/>
              <a:t> ~/</a:t>
            </a:r>
            <a:r>
              <a:rPr kumimoji="1" lang="en-US" altLang="ja-JP" dirty="0" err="1" smtClean="0"/>
              <a:t>github</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48</a:t>
            </a:fld>
            <a:endParaRPr lang="en-US" altLang="ja-JP"/>
          </a:p>
        </p:txBody>
      </p:sp>
      <p:pic>
        <p:nvPicPr>
          <p:cNvPr id="5" name="図 4"/>
          <p:cNvPicPr>
            <a:picLocks noChangeAspect="1"/>
          </p:cNvPicPr>
          <p:nvPr/>
        </p:nvPicPr>
        <p:blipFill>
          <a:blip r:embed="rId2"/>
          <a:stretch>
            <a:fillRect/>
          </a:stretch>
        </p:blipFill>
        <p:spPr>
          <a:xfrm>
            <a:off x="1870148" y="620688"/>
            <a:ext cx="5510164" cy="6237312"/>
          </a:xfrm>
          <a:prstGeom prst="rect">
            <a:avLst/>
          </a:prstGeom>
        </p:spPr>
      </p:pic>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75729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817240" y="692696"/>
            <a:ext cx="8507288" cy="6048672"/>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github.com/globalmaps-vt/demo</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lang="en-US" altLang="ja-JP" dirty="0" smtClean="0"/>
              <a:t>gm#{country}#{version}</a:t>
            </a:r>
            <a:r>
              <a:rPr lang="en-US" altLang="ja-JP" dirty="0" err="1" smtClean="0"/>
              <a:t>vt</a:t>
            </a:r>
            <a:r>
              <a:rPr lang="en-US" altLang="ja-JP" dirty="0" smtClean="0"/>
              <a:t> </a:t>
            </a:r>
            <a:r>
              <a:rPr lang="ja-JP" altLang="en-US" dirty="0" smtClean="0"/>
              <a:t>フォルダを</a:t>
            </a:r>
            <a:r>
              <a:rPr lang="en-US" altLang="ja-JP" dirty="0" smtClean="0"/>
              <a:t> ~/</a:t>
            </a:r>
            <a:r>
              <a:rPr lang="en-US" altLang="ja-JP" dirty="0" err="1" smtClean="0"/>
              <a:t>github</a:t>
            </a:r>
            <a:r>
              <a:rPr lang="en-US" altLang="ja-JP" dirty="0" smtClean="0"/>
              <a:t>/ </a:t>
            </a:r>
            <a:r>
              <a:rPr lang="ja-JP" altLang="en-US" dirty="0" smtClean="0"/>
              <a:t>に作成（</a:t>
            </a:r>
            <a:r>
              <a:rPr lang="ja-JP" altLang="en-US" strike="sngStrike" dirty="0" smtClean="0"/>
              <a:t>空フォルダ又は</a:t>
            </a:r>
            <a:r>
              <a:rPr lang="ja-JP" altLang="en-US" dirty="0" smtClean="0"/>
              <a:t>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/demo/</a:t>
            </a:r>
            <a:r>
              <a:rPr kumimoji="1" lang="en-US" altLang="ja-JP" dirty="0" err="1" smtClean="0"/>
              <a:t>make.rb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ruby </a:t>
            </a:r>
            <a:r>
              <a:rPr lang="en-US" altLang="ja-JP" dirty="0" err="1" smtClean="0"/>
              <a:t>make.rb</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5</a:t>
            </a:r>
            <a:r>
              <a:rPr kumimoji="1" lang="ja-JP" altLang="en-US" dirty="0" smtClean="0"/>
              <a:t>）</a:t>
            </a:r>
            <a:r>
              <a:rPr kumimoji="1" lang="en-US" altLang="ja-JP" dirty="0" smtClean="0"/>
              <a:t> ~/</a:t>
            </a:r>
            <a:r>
              <a:rPr kumimoji="1" lang="en-US" altLang="ja-JP" dirty="0" err="1" smtClean="0"/>
              <a:t>github</a:t>
            </a:r>
            <a:r>
              <a:rPr kumimoji="1" lang="en-US" altLang="ja-JP" dirty="0" smtClean="0"/>
              <a:t>/demo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してローカル確認</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6</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commit &amp; sync </a:t>
            </a:r>
            <a:r>
              <a:rPr lang="ja-JP" altLang="en-US" dirty="0" smtClean="0"/>
              <a:t>して、</a:t>
            </a:r>
            <a:r>
              <a:rPr lang="en-US" altLang="ja-JP" dirty="0" smtClean="0"/>
              <a:t>#{your-id}.</a:t>
            </a:r>
            <a:r>
              <a:rPr lang="en-US" altLang="ja-JP" dirty="0" err="1" smtClean="0"/>
              <a:t>github.io</a:t>
            </a:r>
            <a:r>
              <a:rPr lang="en-US" altLang="ja-JP" dirty="0" smtClean="0"/>
              <a:t>/demo/</a:t>
            </a:r>
            <a:r>
              <a:rPr lang="en-US" altLang="ja-JP" dirty="0" err="1" smtClean="0"/>
              <a:t>mapboxgl</a:t>
            </a:r>
            <a:r>
              <a:rPr lang="en-US" altLang="ja-JP" dirty="0" smtClean="0"/>
              <a:t>/</a:t>
            </a:r>
            <a:r>
              <a:rPr lang="mr-IN" altLang="ja-JP" dirty="0" smtClean="0"/>
              <a:t>…</a:t>
            </a:r>
            <a:r>
              <a:rPr lang="en-US" altLang="ja-JP" dirty="0" smtClean="0"/>
              <a:t> </a:t>
            </a:r>
            <a:r>
              <a:rPr lang="ja-JP" altLang="en-US" dirty="0" smtClean="0"/>
              <a:t>で表示されるか確認</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49</a:t>
            </a:fld>
            <a:endParaRPr lang="en-US" altLang="ja-JP"/>
          </a:p>
        </p:txBody>
      </p:sp>
      <p:pic>
        <p:nvPicPr>
          <p:cNvPr id="5" name="図 4"/>
          <p:cNvPicPr>
            <a:picLocks noChangeAspect="1"/>
          </p:cNvPicPr>
          <p:nvPr/>
        </p:nvPicPr>
        <p:blipFill>
          <a:blip r:embed="rId4"/>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2615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69808592"/>
              </p:ext>
            </p:extLst>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750424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参考</a:t>
            </a:r>
            <a:r>
              <a:rPr kumimoji="1" lang="en-US" altLang="ja-JP" dirty="0" smtClean="0"/>
              <a:t>】</a:t>
            </a:r>
            <a:r>
              <a:rPr kumimoji="1" lang="en-US" altLang="ja-JP" dirty="0" err="1" smtClean="0"/>
              <a:t>make.rb</a:t>
            </a:r>
            <a:r>
              <a:rPr kumimoji="1" lang="en-US" altLang="ja-JP" dirty="0" smtClean="0"/>
              <a:t> </a:t>
            </a:r>
            <a:r>
              <a:rPr kumimoji="1" lang="ja-JP" altLang="en-US" dirty="0" smtClean="0"/>
              <a:t>今後の藤村のチャレンジ</a:t>
            </a:r>
            <a:endParaRPr kumimoji="1" lang="ja-JP" altLang="en-US" dirty="0"/>
          </a:p>
        </p:txBody>
      </p:sp>
      <p:sp>
        <p:nvSpPr>
          <p:cNvPr id="3" name="コンテンツ プレースホルダー 2"/>
          <p:cNvSpPr>
            <a:spLocks noGrp="1"/>
          </p:cNvSpPr>
          <p:nvPr>
            <p:ph idx="1"/>
          </p:nvPr>
        </p:nvSpPr>
        <p:spPr>
          <a:xfrm>
            <a:off x="462856" y="620688"/>
            <a:ext cx="8229600" cy="5400600"/>
          </a:xfrm>
        </p:spPr>
        <p:txBody>
          <a:bodyPr/>
          <a:lstStyle/>
          <a:p>
            <a:pPr marL="514350" indent="-514350">
              <a:buFont typeface="+mj-ea"/>
              <a:buAutoNum type="circleNumDbPlain"/>
            </a:pPr>
            <a:r>
              <a:rPr kumimoji="1" lang="ja-JP" altLang="en-US" dirty="0" smtClean="0"/>
              <a:t>属性がもっと美しく表示できるようにする</a:t>
            </a: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r>
              <a:rPr kumimoji="1" lang="en-US" altLang="ja-JP" dirty="0" err="1" smtClean="0"/>
              <a:t>Mapbox</a:t>
            </a:r>
            <a:r>
              <a:rPr kumimoji="1" lang="en-US" altLang="ja-JP" dirty="0" smtClean="0"/>
              <a:t> GL JS </a:t>
            </a:r>
            <a:r>
              <a:rPr kumimoji="1" lang="ja-JP" altLang="en-US" dirty="0" smtClean="0"/>
              <a:t>だけでなく、</a:t>
            </a:r>
            <a:r>
              <a:rPr kumimoji="1" lang="en-US" altLang="ja-JP" dirty="0" err="1" smtClean="0"/>
              <a:t>Mapzen</a:t>
            </a:r>
            <a:r>
              <a:rPr kumimoji="1" lang="en-US" altLang="ja-JP" dirty="0" smtClean="0"/>
              <a:t> Tangram </a:t>
            </a:r>
            <a:r>
              <a:rPr kumimoji="1" lang="ja-JP" altLang="en-US" dirty="0" smtClean="0"/>
              <a:t>でも動くようにする。</a:t>
            </a:r>
            <a:endParaRPr kumimoji="1" lang="en-US" altLang="ja-JP" dirty="0" smtClean="0"/>
          </a:p>
          <a:p>
            <a:pPr marL="0" indent="0">
              <a:buNone/>
            </a:pPr>
            <a:r>
              <a:rPr lang="ja-JP" altLang="en-US" dirty="0" smtClean="0"/>
              <a:t>（参考）</a:t>
            </a:r>
            <a:r>
              <a:rPr lang="en-US" altLang="ja-JP" dirty="0" smtClean="0"/>
              <a:t> </a:t>
            </a:r>
            <a:r>
              <a:rPr lang="mr-IN" altLang="ja-JP" dirty="0" smtClean="0">
                <a:hlinkClick r:id="rId2"/>
              </a:rPr>
              <a:t>https</a:t>
            </a:r>
            <a:r>
              <a:rPr lang="mr-IN" altLang="ja-JP" dirty="0">
                <a:hlinkClick r:id="rId2"/>
              </a:rPr>
              <a:t>://</a:t>
            </a:r>
            <a:r>
              <a:rPr lang="mr-IN" altLang="ja-JP" dirty="0" smtClean="0">
                <a:hlinkClick r:id="rId2"/>
              </a:rPr>
              <a:t>hfu.github.io/gmjp22vt</a:t>
            </a:r>
            <a:endParaRPr lang="en-US" altLang="ja-JP" dirty="0" smtClean="0"/>
          </a:p>
          <a:p>
            <a:pPr marL="0" indent="0">
              <a:buNone/>
            </a:pPr>
            <a:endParaRPr kumimoji="1" lang="en-US" altLang="ja-JP" dirty="0"/>
          </a:p>
          <a:p>
            <a:pPr marL="0" indent="0">
              <a:buNone/>
            </a:pPr>
            <a:r>
              <a:rPr lang="en-US" altLang="ja-JP" dirty="0" smtClean="0"/>
              <a:t>【</a:t>
            </a:r>
            <a:r>
              <a:rPr lang="ja-JP" altLang="en-US" dirty="0" smtClean="0"/>
              <a:t>上級者向き</a:t>
            </a:r>
            <a:r>
              <a:rPr lang="en-US" altLang="ja-JP" dirty="0" smtClean="0"/>
              <a:t>】 Fork me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50</a:t>
            </a:fld>
            <a:endParaRPr lang="en-US" altLang="ja-JP"/>
          </a:p>
        </p:txBody>
      </p:sp>
      <p:pic>
        <p:nvPicPr>
          <p:cNvPr id="5" name="図 4"/>
          <p:cNvPicPr>
            <a:picLocks noChangeAspect="1"/>
          </p:cNvPicPr>
          <p:nvPr/>
        </p:nvPicPr>
        <p:blipFill>
          <a:blip r:embed="rId3"/>
          <a:stretch>
            <a:fillRect/>
          </a:stretch>
        </p:blipFill>
        <p:spPr>
          <a:xfrm>
            <a:off x="5796136" y="1196752"/>
            <a:ext cx="3124200" cy="1549400"/>
          </a:xfrm>
          <a:prstGeom prst="rect">
            <a:avLst/>
          </a:prstGeom>
        </p:spPr>
      </p:pic>
      <p:pic>
        <p:nvPicPr>
          <p:cNvPr id="6" name="図 5"/>
          <p:cNvPicPr>
            <a:picLocks noChangeAspect="1"/>
          </p:cNvPicPr>
          <p:nvPr/>
        </p:nvPicPr>
        <p:blipFill>
          <a:blip r:embed="rId4"/>
          <a:stretch>
            <a:fillRect/>
          </a:stretch>
        </p:blipFill>
        <p:spPr>
          <a:xfrm>
            <a:off x="5827464" y="4725144"/>
            <a:ext cx="2521957" cy="2132856"/>
          </a:xfrm>
          <a:prstGeom prst="rect">
            <a:avLst/>
          </a:prstGeom>
        </p:spPr>
      </p:pic>
    </p:spTree>
    <p:extLst>
      <p:ext uri="{BB962C8B-B14F-4D97-AF65-F5344CB8AC3E}">
        <p14:creationId xmlns:p14="http://schemas.microsoft.com/office/powerpoint/2010/main" val="1519864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a:t>
            </a:r>
            <a:r>
              <a:rPr lang="en-US" altLang="ja-JP" dirty="0"/>
              <a:t/>
            </a:r>
            <a:br>
              <a:rPr lang="en-US" altLang="ja-JP" dirty="0"/>
            </a:br>
            <a:r>
              <a:rPr lang="ja-JP" altLang="en-US" dirty="0" smtClean="0"/>
              <a:t>タイルセットについて</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Data-side introduction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51</a:t>
            </a:fld>
            <a:endParaRPr lang="en-US" altLang="ja-JP"/>
          </a:p>
        </p:txBody>
      </p:sp>
      <p:pic>
        <p:nvPicPr>
          <p:cNvPr id="5" name="図 4"/>
          <p:cNvPicPr>
            <a:picLocks noChangeAspect="1"/>
          </p:cNvPicPr>
          <p:nvPr/>
        </p:nvPicPr>
        <p:blipFill>
          <a:blip r:embed="rId2"/>
          <a:stretch>
            <a:fillRect/>
          </a:stretch>
        </p:blipFill>
        <p:spPr>
          <a:xfrm>
            <a:off x="3652301" y="1052736"/>
            <a:ext cx="5093815" cy="2880320"/>
          </a:xfrm>
          <a:prstGeom prst="rect">
            <a:avLst/>
          </a:prstGeom>
        </p:spPr>
      </p:pic>
    </p:spTree>
    <p:extLst>
      <p:ext uri="{BB962C8B-B14F-4D97-AF65-F5344CB8AC3E}">
        <p14:creationId xmlns:p14="http://schemas.microsoft.com/office/powerpoint/2010/main" val="207274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a:t>
            </a:r>
            <a:endParaRPr kumimoji="1" lang="ja-JP" altLang="en-US" dirty="0"/>
          </a:p>
        </p:txBody>
      </p:sp>
      <p:sp>
        <p:nvSpPr>
          <p:cNvPr id="3" name="コンテンツ プレースホルダー 2"/>
          <p:cNvSpPr>
            <a:spLocks noGrp="1"/>
          </p:cNvSpPr>
          <p:nvPr>
            <p:ph idx="1"/>
          </p:nvPr>
        </p:nvSpPr>
        <p:spPr>
          <a:xfrm>
            <a:off x="179512" y="620688"/>
            <a:ext cx="8856984" cy="5505475"/>
          </a:xfrm>
        </p:spPr>
        <p:txBody>
          <a:bodyPr/>
          <a:lstStyle/>
          <a:p>
            <a:r>
              <a:rPr lang="en-US" altLang="ja-JP" dirty="0" smtClean="0"/>
              <a:t>URL: https</a:t>
            </a:r>
            <a:r>
              <a:rPr lang="en-US" altLang="ja-JP" dirty="0"/>
              <a:t>://</a:t>
            </a:r>
            <a:r>
              <a:rPr lang="en-US" altLang="ja-JP" dirty="0" smtClean="0"/>
              <a:t>globalmaps-vt.github.io/gm{country}{version}vt</a:t>
            </a:r>
            <a:r>
              <a:rPr lang="en-US" altLang="ja-JP" dirty="0"/>
              <a:t>/{z}/{x}/{y}.</a:t>
            </a:r>
            <a:r>
              <a:rPr lang="en-US" altLang="ja-JP" dirty="0" smtClean="0"/>
              <a:t>mvt</a:t>
            </a:r>
          </a:p>
          <a:p>
            <a:r>
              <a:rPr kumimoji="1" lang="ja-JP" altLang="en-US" dirty="0" smtClean="0"/>
              <a:t>フォーマット</a:t>
            </a:r>
            <a:r>
              <a:rPr kumimoji="1" lang="en-US" altLang="ja-JP" dirty="0" smtClean="0"/>
              <a:t>: MVT (</a:t>
            </a:r>
            <a:r>
              <a:rPr kumimoji="1" lang="en-US" altLang="ja-JP" dirty="0" err="1" smtClean="0"/>
              <a:t>mapbox</a:t>
            </a:r>
            <a:r>
              <a:rPr kumimoji="1" lang="en-US" altLang="ja-JP" dirty="0" smtClean="0"/>
              <a:t>/vector-tile-spec)</a:t>
            </a:r>
          </a:p>
          <a:p>
            <a:r>
              <a:rPr lang="ja-JP" altLang="en-US" dirty="0" smtClean="0"/>
              <a:t>ライセンス：</a:t>
            </a:r>
            <a:r>
              <a:rPr lang="en-US" altLang="ja-JP" dirty="0" smtClean="0"/>
              <a:t> </a:t>
            </a:r>
            <a:r>
              <a:rPr lang="ja-JP" altLang="en-US" dirty="0" smtClean="0"/>
              <a:t>地球地図のまま</a:t>
            </a:r>
            <a:endParaRPr lang="en-US" altLang="ja-JP" dirty="0" smtClean="0"/>
          </a:p>
          <a:p>
            <a:pPr lvl="1"/>
            <a:r>
              <a:rPr lang="ja-JP" altLang="en-US" dirty="0" smtClean="0"/>
              <a:t>「少なくとも非商用利用は</a:t>
            </a:r>
            <a:r>
              <a:rPr lang="en-US" altLang="ja-JP" dirty="0" smtClean="0"/>
              <a:t> free</a:t>
            </a:r>
            <a:r>
              <a:rPr lang="ja-JP" altLang="en-US" dirty="0" smtClean="0"/>
              <a:t>」</a:t>
            </a:r>
            <a:endParaRPr lang="en-US" altLang="ja-JP" dirty="0" smtClean="0"/>
          </a:p>
          <a:p>
            <a:pPr lvl="1"/>
            <a:r>
              <a:rPr kumimoji="1" lang="ja-JP" altLang="en-US" dirty="0" smtClean="0"/>
              <a:t>地球地図日本は国土地理院コンテンツ利用規約</a:t>
            </a:r>
            <a:endParaRPr kumimoji="1" lang="en-US" altLang="ja-JP" dirty="0" smtClean="0"/>
          </a:p>
          <a:p>
            <a:r>
              <a:rPr kumimoji="1" lang="ja-JP" altLang="en-US" dirty="0" smtClean="0"/>
              <a:t>ステータス：「地球地図</a:t>
            </a:r>
            <a:r>
              <a:rPr kumimoji="1" lang="en-US" altLang="ja-JP" dirty="0" smtClean="0"/>
              <a:t> Transfer Plan</a:t>
            </a:r>
            <a:r>
              <a:rPr kumimoji="1" lang="ja-JP" altLang="en-US" dirty="0" smtClean="0"/>
              <a:t>」進捗中</a:t>
            </a:r>
            <a:endParaRPr kumimoji="1" lang="en-US" altLang="ja-JP" dirty="0" smtClean="0"/>
          </a:p>
          <a:p>
            <a:endParaRPr lang="en-US" altLang="ja-JP" dirty="0"/>
          </a:p>
          <a:p>
            <a:pPr marL="0" indent="0">
              <a:buNone/>
            </a:pPr>
            <a:r>
              <a:rPr kumimoji="1" lang="ja-JP" altLang="en-US" dirty="0" smtClean="0"/>
              <a:t>フィードバックがあれば、できるかぎり英語で</a:t>
            </a:r>
            <a:r>
              <a:rPr kumimoji="1" lang="en-US" altLang="ja-JP" dirty="0" smtClean="0"/>
              <a:t> issues </a:t>
            </a:r>
            <a:r>
              <a:rPr kumimoji="1" lang="ja-JP" altLang="en-US" dirty="0" smtClean="0"/>
              <a:t>にいただけるとありがたいです。</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52</a:t>
            </a:fld>
            <a:endParaRPr lang="en-US" altLang="ja-JP"/>
          </a:p>
        </p:txBody>
      </p:sp>
    </p:spTree>
    <p:extLst>
      <p:ext uri="{BB962C8B-B14F-4D97-AF65-F5344CB8AC3E}">
        <p14:creationId xmlns:p14="http://schemas.microsoft.com/office/powerpoint/2010/main" val="11941972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バイナリベクトルタイルフォーマット</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53</a:t>
            </a:fld>
            <a:endParaRPr lang="en-US" altLang="ja-JP"/>
          </a:p>
        </p:txBody>
      </p:sp>
      <p:pic>
        <p:nvPicPr>
          <p:cNvPr id="4" name="図 3"/>
          <p:cNvPicPr>
            <a:picLocks noChangeAspect="1"/>
          </p:cNvPicPr>
          <p:nvPr/>
        </p:nvPicPr>
        <p:blipFill>
          <a:blip r:embed="rId2"/>
          <a:stretch>
            <a:fillRect/>
          </a:stretch>
        </p:blipFill>
        <p:spPr>
          <a:xfrm>
            <a:off x="0" y="535735"/>
            <a:ext cx="9144000" cy="5053505"/>
          </a:xfrm>
          <a:prstGeom prst="rect">
            <a:avLst/>
          </a:prstGeom>
        </p:spPr>
      </p:pic>
      <p:sp>
        <p:nvSpPr>
          <p:cNvPr id="5" name="テキスト ボックス 4"/>
          <p:cNvSpPr txBox="1"/>
          <p:nvPr/>
        </p:nvSpPr>
        <p:spPr>
          <a:xfrm>
            <a:off x="251520" y="5589240"/>
            <a:ext cx="8281434" cy="1200329"/>
          </a:xfrm>
          <a:prstGeom prst="rect">
            <a:avLst/>
          </a:prstGeom>
          <a:noFill/>
        </p:spPr>
        <p:txBody>
          <a:bodyPr wrap="none" rtlCol="0">
            <a:spAutoFit/>
          </a:bodyPr>
          <a:lstStyle/>
          <a:p>
            <a:r>
              <a:rPr kumimoji="1" lang="en-US" altLang="ja-JP" dirty="0" err="1" smtClean="0"/>
              <a:t>Mapbox</a:t>
            </a:r>
            <a:r>
              <a:rPr kumimoji="1" lang="en-US" altLang="ja-JP" dirty="0" smtClean="0"/>
              <a:t> </a:t>
            </a:r>
            <a:r>
              <a:rPr kumimoji="1" lang="ja-JP" altLang="en-US" dirty="0" smtClean="0"/>
              <a:t>の「</a:t>
            </a:r>
            <a:r>
              <a:rPr kumimoji="1" lang="en-US" altLang="ja-JP" dirty="0" smtClean="0"/>
              <a:t>open standard</a:t>
            </a:r>
            <a:r>
              <a:rPr kumimoji="1" lang="ja-JP" altLang="en-US" dirty="0" smtClean="0"/>
              <a:t>」であるが、</a:t>
            </a:r>
            <a:r>
              <a:rPr lang="ja-JP" altLang="en-US" dirty="0" smtClean="0"/>
              <a:t>少なくとも</a:t>
            </a:r>
            <a:r>
              <a:rPr lang="en-US" altLang="ja-JP" dirty="0" smtClean="0"/>
              <a:t> </a:t>
            </a:r>
            <a:r>
              <a:rPr lang="en-US" altLang="ja-JP" dirty="0" err="1" smtClean="0"/>
              <a:t>Mapzen</a:t>
            </a:r>
            <a:r>
              <a:rPr lang="en-US" altLang="ja-JP" dirty="0" smtClean="0"/>
              <a:t> </a:t>
            </a:r>
            <a:r>
              <a:rPr lang="ja-JP" altLang="en-US" dirty="0" smtClean="0"/>
              <a:t>や</a:t>
            </a:r>
            <a:r>
              <a:rPr lang="en-US" altLang="ja-JP" dirty="0" smtClean="0"/>
              <a:t> </a:t>
            </a:r>
            <a:r>
              <a:rPr lang="en-US" altLang="ja-JP" dirty="0" err="1" smtClean="0"/>
              <a:t>esri</a:t>
            </a:r>
            <a:r>
              <a:rPr lang="ja-JP" altLang="en-US" dirty="0" smtClean="0"/>
              <a:t>、</a:t>
            </a:r>
            <a:r>
              <a:rPr lang="en-US" altLang="ja-JP" dirty="0" err="1" smtClean="0"/>
              <a:t>Mapion</a:t>
            </a:r>
            <a:r>
              <a:rPr lang="en-US" altLang="ja-JP" dirty="0" smtClean="0"/>
              <a:t> </a:t>
            </a:r>
            <a:r>
              <a:rPr lang="ja-JP" altLang="en-US" dirty="0" smtClean="0"/>
              <a:t>も使用。</a:t>
            </a:r>
            <a:endParaRPr lang="en-US" altLang="ja-JP" dirty="0" smtClean="0"/>
          </a:p>
          <a:p>
            <a:r>
              <a:rPr kumimoji="1" lang="ja-JP" altLang="en-US" dirty="0" smtClean="0"/>
              <a:t>日本でも地球地図を含む複数のプレイヤーが使用。</a:t>
            </a:r>
            <a:endParaRPr kumimoji="1" lang="en-US" altLang="ja-JP" dirty="0" smtClean="0"/>
          </a:p>
          <a:p>
            <a:r>
              <a:rPr lang="ja-JP" altLang="en-US" dirty="0" smtClean="0"/>
              <a:t>・</a:t>
            </a:r>
            <a:r>
              <a:rPr lang="en-US" altLang="ja-JP" dirty="0" smtClean="0"/>
              <a:t> </a:t>
            </a:r>
            <a:r>
              <a:rPr lang="ja-JP" altLang="en-US" dirty="0" smtClean="0"/>
              <a:t>ベクトルデータをコンパクトにタイル方式で提供するハコ</a:t>
            </a:r>
            <a:endParaRPr lang="en-US" altLang="ja-JP" dirty="0" smtClean="0"/>
          </a:p>
          <a:p>
            <a:r>
              <a:rPr kumimoji="1" lang="ja-JP" altLang="en-US" dirty="0" smtClean="0"/>
              <a:t>・</a:t>
            </a:r>
            <a:r>
              <a:rPr kumimoji="1" lang="en-US" altLang="ja-JP" dirty="0" smtClean="0"/>
              <a:t> </a:t>
            </a:r>
            <a:r>
              <a:rPr kumimoji="1" lang="ja-JP" altLang="en-US" dirty="0" smtClean="0"/>
              <a:t>タイルをまたぐポリゴンも適切に扱えることがわかっている。</a:t>
            </a:r>
            <a:endParaRPr kumimoji="1" lang="ja-JP" altLang="en-US" dirty="0"/>
          </a:p>
        </p:txBody>
      </p:sp>
    </p:spTree>
    <p:extLst>
      <p:ext uri="{BB962C8B-B14F-4D97-AF65-F5344CB8AC3E}">
        <p14:creationId xmlns:p14="http://schemas.microsoft.com/office/powerpoint/2010/main" val="17247372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54</a:t>
            </a:fld>
            <a:endParaRPr lang="en-US" altLang="ja-JP"/>
          </a:p>
        </p:txBody>
      </p:sp>
      <p:pic>
        <p:nvPicPr>
          <p:cNvPr id="4" name="図 3"/>
          <p:cNvPicPr>
            <a:picLocks noChangeAspect="1"/>
          </p:cNvPicPr>
          <p:nvPr/>
        </p:nvPicPr>
        <p:blipFill>
          <a:blip r:embed="rId2"/>
          <a:stretch>
            <a:fillRect/>
          </a:stretch>
        </p:blipFill>
        <p:spPr>
          <a:xfrm>
            <a:off x="0" y="1196752"/>
            <a:ext cx="9144000" cy="5360610"/>
          </a:xfrm>
          <a:prstGeom prst="rect">
            <a:avLst/>
          </a:prstGeom>
        </p:spPr>
      </p:pic>
      <p:sp>
        <p:nvSpPr>
          <p:cNvPr id="5" name="テキスト ボックス 4"/>
          <p:cNvSpPr txBox="1"/>
          <p:nvPr/>
        </p:nvSpPr>
        <p:spPr>
          <a:xfrm>
            <a:off x="395536" y="764704"/>
            <a:ext cx="6994351" cy="369332"/>
          </a:xfrm>
          <a:prstGeom prst="rect">
            <a:avLst/>
          </a:prstGeom>
          <a:noFill/>
        </p:spPr>
        <p:txBody>
          <a:bodyPr wrap="none" rtlCol="0">
            <a:spAutoFit/>
          </a:bodyPr>
          <a:lstStyle/>
          <a:p>
            <a:r>
              <a:rPr kumimoji="1" lang="ja-JP" altLang="en-US" dirty="0" smtClean="0"/>
              <a:t>国土地理院広報</a:t>
            </a:r>
            <a:r>
              <a:rPr kumimoji="1" lang="en-US" altLang="ja-JP" dirty="0" smtClean="0"/>
              <a:t>9</a:t>
            </a:r>
            <a:r>
              <a:rPr kumimoji="1" lang="ja-JP" altLang="en-US" dirty="0" smtClean="0"/>
              <a:t>月号</a:t>
            </a:r>
            <a:r>
              <a:rPr lang="en-US" altLang="ja-JP" dirty="0"/>
              <a:t> </a:t>
            </a:r>
            <a:r>
              <a:rPr lang="en-US" altLang="ja-JP" dirty="0">
                <a:hlinkClick r:id="rId3"/>
              </a:rPr>
              <a:t>http://</a:t>
            </a:r>
            <a:r>
              <a:rPr lang="en-US" altLang="ja-JP" dirty="0" smtClean="0">
                <a:hlinkClick r:id="rId3"/>
              </a:rPr>
              <a:t>www.gsi.go.jp/common/000145450.pdf</a:t>
            </a:r>
            <a:r>
              <a:rPr lang="en-US" altLang="ja-JP" dirty="0" smtClean="0"/>
              <a:t> </a:t>
            </a:r>
            <a:endParaRPr kumimoji="1" lang="ja-JP" altLang="en-US" dirty="0"/>
          </a:p>
        </p:txBody>
      </p:sp>
    </p:spTree>
    <p:extLst>
      <p:ext uri="{BB962C8B-B14F-4D97-AF65-F5344CB8AC3E}">
        <p14:creationId xmlns:p14="http://schemas.microsoft.com/office/powerpoint/2010/main" val="12723005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55</a:t>
            </a:fld>
            <a:endParaRPr lang="en-US" altLang="ja-JP"/>
          </a:p>
        </p:txBody>
      </p:sp>
      <p:pic>
        <p:nvPicPr>
          <p:cNvPr id="5" name="図 4"/>
          <p:cNvPicPr>
            <a:picLocks noChangeAspect="1"/>
          </p:cNvPicPr>
          <p:nvPr/>
        </p:nvPicPr>
        <p:blipFill>
          <a:blip r:embed="rId2"/>
          <a:stretch>
            <a:fillRect/>
          </a:stretch>
        </p:blipFill>
        <p:spPr>
          <a:xfrm>
            <a:off x="1852051" y="680826"/>
            <a:ext cx="5198458" cy="6159042"/>
          </a:xfrm>
          <a:prstGeom prst="rect">
            <a:avLst/>
          </a:prstGeom>
        </p:spPr>
      </p:pic>
      <p:cxnSp>
        <p:nvCxnSpPr>
          <p:cNvPr id="7" name="直線コネクタ 6"/>
          <p:cNvCxnSpPr/>
          <p:nvPr/>
        </p:nvCxnSpPr>
        <p:spPr>
          <a:xfrm>
            <a:off x="5220072" y="1340768"/>
            <a:ext cx="158417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a:off x="2123728" y="1700808"/>
            <a:ext cx="309634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34215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56</a:t>
            </a:fld>
            <a:endParaRPr lang="en-US" altLang="ja-JP"/>
          </a:p>
        </p:txBody>
      </p:sp>
      <p:pic>
        <p:nvPicPr>
          <p:cNvPr id="4" name="図 3"/>
          <p:cNvPicPr>
            <a:picLocks noChangeAspect="1"/>
          </p:cNvPicPr>
          <p:nvPr/>
        </p:nvPicPr>
        <p:blipFill>
          <a:blip r:embed="rId2"/>
          <a:stretch>
            <a:fillRect/>
          </a:stretch>
        </p:blipFill>
        <p:spPr>
          <a:xfrm>
            <a:off x="0" y="774290"/>
            <a:ext cx="9144000" cy="5309419"/>
          </a:xfrm>
          <a:prstGeom prst="rect">
            <a:avLst/>
          </a:prstGeom>
        </p:spPr>
      </p:pic>
    </p:spTree>
    <p:extLst>
      <p:ext uri="{BB962C8B-B14F-4D97-AF65-F5344CB8AC3E}">
        <p14:creationId xmlns:p14="http://schemas.microsoft.com/office/powerpoint/2010/main" val="10224824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57</a:t>
            </a:fld>
            <a:endParaRPr lang="en-US" altLang="ja-JP"/>
          </a:p>
        </p:txBody>
      </p:sp>
      <p:pic>
        <p:nvPicPr>
          <p:cNvPr id="4" name="図 3"/>
          <p:cNvPicPr>
            <a:picLocks noChangeAspect="1"/>
          </p:cNvPicPr>
          <p:nvPr/>
        </p:nvPicPr>
        <p:blipFill>
          <a:blip r:embed="rId2"/>
          <a:stretch>
            <a:fillRect/>
          </a:stretch>
        </p:blipFill>
        <p:spPr>
          <a:xfrm>
            <a:off x="0" y="779484"/>
            <a:ext cx="9144000" cy="5299031"/>
          </a:xfrm>
          <a:prstGeom prst="rect">
            <a:avLst/>
          </a:prstGeom>
        </p:spPr>
      </p:pic>
    </p:spTree>
    <p:extLst>
      <p:ext uri="{BB962C8B-B14F-4D97-AF65-F5344CB8AC3E}">
        <p14:creationId xmlns:p14="http://schemas.microsoft.com/office/powerpoint/2010/main" val="17622286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58</a:t>
            </a:fld>
            <a:endParaRPr lang="en-US" altLang="ja-JP"/>
          </a:p>
        </p:txBody>
      </p:sp>
      <p:pic>
        <p:nvPicPr>
          <p:cNvPr id="5" name="図 4"/>
          <p:cNvPicPr>
            <a:picLocks noChangeAspect="1"/>
          </p:cNvPicPr>
          <p:nvPr/>
        </p:nvPicPr>
        <p:blipFill>
          <a:blip r:embed="rId2"/>
          <a:stretch>
            <a:fillRect/>
          </a:stretch>
        </p:blipFill>
        <p:spPr>
          <a:xfrm>
            <a:off x="0" y="817795"/>
            <a:ext cx="9144000" cy="5222410"/>
          </a:xfrm>
          <a:prstGeom prst="rect">
            <a:avLst/>
          </a:prstGeom>
        </p:spPr>
      </p:pic>
    </p:spTree>
    <p:extLst>
      <p:ext uri="{BB962C8B-B14F-4D97-AF65-F5344CB8AC3E}">
        <p14:creationId xmlns:p14="http://schemas.microsoft.com/office/powerpoint/2010/main" val="1829625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59</a:t>
            </a:fld>
            <a:endParaRPr lang="en-US" altLang="ja-JP"/>
          </a:p>
        </p:txBody>
      </p:sp>
      <p:pic>
        <p:nvPicPr>
          <p:cNvPr id="4" name="図 3"/>
          <p:cNvPicPr>
            <a:picLocks noChangeAspect="1"/>
          </p:cNvPicPr>
          <p:nvPr/>
        </p:nvPicPr>
        <p:blipFill>
          <a:blip r:embed="rId2"/>
          <a:stretch>
            <a:fillRect/>
          </a:stretch>
        </p:blipFill>
        <p:spPr>
          <a:xfrm>
            <a:off x="0" y="792101"/>
            <a:ext cx="9144000" cy="5273797"/>
          </a:xfrm>
          <a:prstGeom prst="rect">
            <a:avLst/>
          </a:prstGeom>
        </p:spPr>
      </p:pic>
    </p:spTree>
    <p:extLst>
      <p:ext uri="{BB962C8B-B14F-4D97-AF65-F5344CB8AC3E}">
        <p14:creationId xmlns:p14="http://schemas.microsoft.com/office/powerpoint/2010/main" val="698746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なぜプレゼンテーションタイムを入れるのか</a:t>
            </a:r>
            <a:endParaRPr kumimoji="1" lang="ja-JP" altLang="en-US" dirty="0"/>
          </a:p>
        </p:txBody>
      </p:sp>
      <p:sp>
        <p:nvSpPr>
          <p:cNvPr id="3" name="コンテンツ プレースホルダー 2"/>
          <p:cNvSpPr>
            <a:spLocks noGrp="1"/>
          </p:cNvSpPr>
          <p:nvPr>
            <p:ph idx="1"/>
          </p:nvPr>
        </p:nvSpPr>
        <p:spPr>
          <a:xfrm>
            <a:off x="457200" y="620688"/>
            <a:ext cx="8229600" cy="54726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ジオスペーシャルのオープンイノベーションには次の</a:t>
            </a:r>
            <a:r>
              <a:rPr kumimoji="1" lang="en-US" altLang="ja-JP" dirty="0" smtClean="0"/>
              <a:t>3</a:t>
            </a:r>
            <a:r>
              <a:rPr kumimoji="1" lang="ja-JP" altLang="en-US" dirty="0" smtClean="0"/>
              <a:t>点が重要と考えているから。</a:t>
            </a:r>
            <a:endParaRPr kumimoji="1" lang="en-US" altLang="ja-JP"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altLang="ja-JP" dirty="0" smtClean="0">
                <a:solidFill>
                  <a:srgbClr val="FF0000"/>
                </a:solidFill>
              </a:rPr>
              <a:t>collaboration / coordination</a:t>
            </a:r>
          </a:p>
          <a:p>
            <a:pPr marL="914400" lvl="1" indent="-514350" fontAlgn="auto">
              <a:spcBef>
                <a:spcPts val="0"/>
              </a:spcBef>
              <a:spcAft>
                <a:spcPts val="0"/>
              </a:spcAft>
              <a:buFont typeface="Wingdings" charset="2"/>
              <a:buChar char="p"/>
            </a:pPr>
            <a:r>
              <a:rPr lang="ja-JP" altLang="en-US" dirty="0" smtClean="0"/>
              <a:t>協働できるための情報を十分に共有する。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情報提供・意見交換で対応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ownership</a:t>
            </a:r>
          </a:p>
          <a:p>
            <a:pPr marL="914400" lvl="1" indent="-514350" fontAlgn="auto">
              <a:spcBef>
                <a:spcPts val="0"/>
              </a:spcBef>
              <a:spcAft>
                <a:spcPts val="0"/>
              </a:spcAft>
              <a:buFont typeface="Wingdings" charset="2"/>
              <a:buChar char="p"/>
            </a:pPr>
            <a:r>
              <a:rPr lang="ja-JP" altLang="en-US" dirty="0" smtClean="0"/>
              <a:t>作業を他人ごとではなく自分ごとにする。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ハンズオンで対応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involvement</a:t>
            </a:r>
          </a:p>
          <a:p>
            <a:pPr marL="914400" lvl="1" indent="-514350" fontAlgn="auto">
              <a:spcBef>
                <a:spcPts val="0"/>
              </a:spcBef>
              <a:spcAft>
                <a:spcPts val="0"/>
              </a:spcAft>
              <a:buFont typeface="Wingdings" charset="2"/>
              <a:buChar char="p"/>
            </a:pPr>
            <a:r>
              <a:rPr lang="ja-JP" altLang="en-US" dirty="0" smtClean="0"/>
              <a:t>巻き込みを行いインタラクションを始める。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プレゼンテーションで対応</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7551712" y="5256584"/>
            <a:ext cx="1484784" cy="1484784"/>
          </a:xfrm>
          <a:prstGeom prst="rect">
            <a:avLst/>
          </a:prstGeom>
        </p:spPr>
      </p:pic>
    </p:spTree>
    <p:extLst>
      <p:ext uri="{BB962C8B-B14F-4D97-AF65-F5344CB8AC3E}">
        <p14:creationId xmlns:p14="http://schemas.microsoft.com/office/powerpoint/2010/main" val="1744799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60</a:t>
            </a:fld>
            <a:endParaRPr lang="en-US" altLang="ja-JP"/>
          </a:p>
        </p:txBody>
      </p:sp>
      <p:pic>
        <p:nvPicPr>
          <p:cNvPr id="4" name="図 3"/>
          <p:cNvPicPr>
            <a:picLocks noChangeAspect="1"/>
          </p:cNvPicPr>
          <p:nvPr/>
        </p:nvPicPr>
        <p:blipFill>
          <a:blip r:embed="rId2"/>
          <a:stretch>
            <a:fillRect/>
          </a:stretch>
        </p:blipFill>
        <p:spPr>
          <a:xfrm>
            <a:off x="0" y="784513"/>
            <a:ext cx="9144000" cy="5288973"/>
          </a:xfrm>
          <a:prstGeom prst="rect">
            <a:avLst/>
          </a:prstGeom>
        </p:spPr>
      </p:pic>
    </p:spTree>
    <p:extLst>
      <p:ext uri="{BB962C8B-B14F-4D97-AF65-F5344CB8AC3E}">
        <p14:creationId xmlns:p14="http://schemas.microsoft.com/office/powerpoint/2010/main" val="1396936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61</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8096838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62</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20159045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63</a:t>
            </a:fld>
            <a:endParaRPr lang="en-US" altLang="ja-JP"/>
          </a:p>
        </p:txBody>
      </p:sp>
      <p:pic>
        <p:nvPicPr>
          <p:cNvPr id="4" name="図 3"/>
          <p:cNvPicPr>
            <a:picLocks noChangeAspect="1"/>
          </p:cNvPicPr>
          <p:nvPr/>
        </p:nvPicPr>
        <p:blipFill>
          <a:blip r:embed="rId2"/>
          <a:stretch>
            <a:fillRect/>
          </a:stretch>
        </p:blipFill>
        <p:spPr>
          <a:xfrm>
            <a:off x="0" y="739588"/>
            <a:ext cx="9144000" cy="5378824"/>
          </a:xfrm>
          <a:prstGeom prst="rect">
            <a:avLst/>
          </a:prstGeom>
        </p:spPr>
      </p:pic>
    </p:spTree>
    <p:extLst>
      <p:ext uri="{BB962C8B-B14F-4D97-AF65-F5344CB8AC3E}">
        <p14:creationId xmlns:p14="http://schemas.microsoft.com/office/powerpoint/2010/main" val="458626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自分のデータ</a:t>
            </a:r>
            <a:r>
              <a:rPr lang="ja-JP" altLang="en-US" dirty="0" smtClean="0"/>
              <a:t>の</a:t>
            </a:r>
            <a:r>
              <a:rPr lang="en-US" altLang="ja-JP" dirty="0" smtClean="0"/>
              <a:t/>
            </a:r>
            <a:br>
              <a:rPr lang="en-US" altLang="ja-JP" dirty="0" smtClean="0"/>
            </a:br>
            <a:r>
              <a:rPr lang="ja-JP" altLang="en-US" dirty="0" smtClean="0"/>
              <a:t>バイナリベクトルタイル</a:t>
            </a:r>
            <a:r>
              <a:rPr lang="ja-JP" altLang="en-US" dirty="0"/>
              <a:t>を作ってみる</a:t>
            </a:r>
            <a:br>
              <a:rPr lang="ja-JP" altLang="en-US" dirty="0"/>
            </a:b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Hands-on part 3</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64</a:t>
            </a:fld>
            <a:endParaRPr lang="en-US" altLang="ja-JP"/>
          </a:p>
        </p:txBody>
      </p:sp>
    </p:spTree>
    <p:extLst>
      <p:ext uri="{BB962C8B-B14F-4D97-AF65-F5344CB8AC3E}">
        <p14:creationId xmlns:p14="http://schemas.microsoft.com/office/powerpoint/2010/main" val="5682873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86816"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さきほどの</a:t>
            </a:r>
            <a:r>
              <a:rPr lang="en-US" altLang="ja-JP" dirty="0" smtClean="0"/>
              <a:t> gist </a:t>
            </a:r>
            <a:r>
              <a:rPr lang="ja-JP" altLang="en-US" dirty="0" smtClean="0"/>
              <a:t>サイトや</a:t>
            </a:r>
            <a:r>
              <a:rPr lang="en-US" altLang="ja-JP" dirty="0" smtClean="0"/>
              <a:t> demo </a:t>
            </a:r>
            <a:r>
              <a:rPr lang="ja-JP" altLang="en-US" dirty="0" smtClean="0"/>
              <a:t>サイトが使用しているバイナリベクトルタイルの作り方をお伝えするものです。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UNIX</a:t>
            </a:r>
            <a:r>
              <a:rPr lang="ja-JP" altLang="en-US" dirty="0" smtClean="0"/>
              <a:t>とコンパイラが必要。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65</a:t>
            </a:fld>
            <a:endParaRPr lang="en-US" altLang="ja-JP"/>
          </a:p>
        </p:txBody>
      </p:sp>
      <p:pic>
        <p:nvPicPr>
          <p:cNvPr id="5" name="図 4"/>
          <p:cNvPicPr>
            <a:picLocks noChangeAspect="1"/>
          </p:cNvPicPr>
          <p:nvPr/>
        </p:nvPicPr>
        <p:blipFill>
          <a:blip r:embed="rId2"/>
          <a:stretch>
            <a:fillRect/>
          </a:stretch>
        </p:blipFill>
        <p:spPr>
          <a:xfrm>
            <a:off x="7956376" y="1623814"/>
            <a:ext cx="1168209" cy="1517154"/>
          </a:xfrm>
          <a:prstGeom prst="rect">
            <a:avLst/>
          </a:prstGeom>
        </p:spPr>
      </p:pic>
    </p:spTree>
    <p:extLst>
      <p:ext uri="{BB962C8B-B14F-4D97-AF65-F5344CB8AC3E}">
        <p14:creationId xmlns:p14="http://schemas.microsoft.com/office/powerpoint/2010/main" val="666658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/converter</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66</a:t>
            </a:fld>
            <a:endParaRPr lang="en-US" altLang="ja-JP"/>
          </a:p>
        </p:txBody>
      </p:sp>
      <p:pic>
        <p:nvPicPr>
          <p:cNvPr id="6" name="図 5"/>
          <p:cNvPicPr>
            <a:picLocks noChangeAspect="1"/>
          </p:cNvPicPr>
          <p:nvPr/>
        </p:nvPicPr>
        <p:blipFill>
          <a:blip r:embed="rId2"/>
          <a:stretch>
            <a:fillRect/>
          </a:stretch>
        </p:blipFill>
        <p:spPr>
          <a:xfrm>
            <a:off x="0" y="1535407"/>
            <a:ext cx="9144000" cy="3787186"/>
          </a:xfrm>
          <a:prstGeom prst="rect">
            <a:avLst/>
          </a:prstGeom>
        </p:spPr>
      </p:pic>
    </p:spTree>
    <p:extLst>
      <p:ext uri="{BB962C8B-B14F-4D97-AF65-F5344CB8AC3E}">
        <p14:creationId xmlns:p14="http://schemas.microsoft.com/office/powerpoint/2010/main" val="17025814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44408" cy="476250"/>
          </a:xfrm>
        </p:spPr>
        <p:txBody>
          <a:bodyPr/>
          <a:lstStyle/>
          <a:p>
            <a:r>
              <a:rPr lang="en-US" altLang="ja-JP" sz="2000" dirty="0"/>
              <a:t>https://</a:t>
            </a:r>
            <a:r>
              <a:rPr lang="en-US" altLang="ja-JP" sz="2000" dirty="0" err="1"/>
              <a:t>github.com</a:t>
            </a:r>
            <a:r>
              <a:rPr lang="en-US" altLang="ja-JP" sz="2000" dirty="0"/>
              <a:t>/</a:t>
            </a:r>
            <a:r>
              <a:rPr lang="en-US" altLang="ja-JP" sz="2000" dirty="0" err="1"/>
              <a:t>globalmaps-vt</a:t>
            </a:r>
            <a:r>
              <a:rPr lang="en-US" altLang="ja-JP" sz="2000" dirty="0"/>
              <a:t>/converter/blob/master/</a:t>
            </a:r>
            <a:r>
              <a:rPr lang="en-US" altLang="ja-JP" sz="2000" dirty="0" err="1"/>
              <a:t>convert.rb</a:t>
            </a:r>
            <a:endParaRPr kumimoji="1" lang="ja-JP" altLang="en-US" sz="20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67</a:t>
            </a:fld>
            <a:endParaRPr lang="en-US" altLang="ja-JP"/>
          </a:p>
        </p:txBody>
      </p:sp>
      <p:pic>
        <p:nvPicPr>
          <p:cNvPr id="4" name="図 3"/>
          <p:cNvPicPr>
            <a:picLocks noChangeAspect="1"/>
          </p:cNvPicPr>
          <p:nvPr/>
        </p:nvPicPr>
        <p:blipFill>
          <a:blip r:embed="rId2"/>
          <a:stretch>
            <a:fillRect/>
          </a:stretch>
        </p:blipFill>
        <p:spPr>
          <a:xfrm>
            <a:off x="0" y="897638"/>
            <a:ext cx="9144000" cy="5195658"/>
          </a:xfrm>
          <a:prstGeom prst="rect">
            <a:avLst/>
          </a:prstGeom>
        </p:spPr>
      </p:pic>
      <p:sp>
        <p:nvSpPr>
          <p:cNvPr id="5" name="円/楕円 4"/>
          <p:cNvSpPr/>
          <p:nvPr/>
        </p:nvSpPr>
        <p:spPr>
          <a:xfrm>
            <a:off x="467544" y="3212976"/>
            <a:ext cx="1872208" cy="151216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8634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kicks </a:t>
            </a:r>
            <a:r>
              <a:rPr kumimoji="1" lang="en-US" altLang="ja-JP" dirty="0" err="1" smtClean="0"/>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68</a:t>
            </a:fld>
            <a:endParaRPr lang="en-US" altLang="ja-JP"/>
          </a:p>
        </p:txBody>
      </p:sp>
      <p:pic>
        <p:nvPicPr>
          <p:cNvPr id="4" name="図 3"/>
          <p:cNvPicPr>
            <a:picLocks noChangeAspect="1"/>
          </p:cNvPicPr>
          <p:nvPr/>
        </p:nvPicPr>
        <p:blipFill>
          <a:blip r:embed="rId2"/>
          <a:stretch>
            <a:fillRect/>
          </a:stretch>
        </p:blipFill>
        <p:spPr>
          <a:xfrm>
            <a:off x="0" y="836712"/>
            <a:ext cx="9144000" cy="427898"/>
          </a:xfrm>
          <a:prstGeom prst="rect">
            <a:avLst/>
          </a:prstGeom>
        </p:spPr>
      </p:pic>
      <p:pic>
        <p:nvPicPr>
          <p:cNvPr id="5" name="図 4"/>
          <p:cNvPicPr>
            <a:picLocks noChangeAspect="1"/>
          </p:cNvPicPr>
          <p:nvPr/>
        </p:nvPicPr>
        <p:blipFill>
          <a:blip r:embed="rId3"/>
          <a:stretch>
            <a:fillRect/>
          </a:stretch>
        </p:blipFill>
        <p:spPr>
          <a:xfrm>
            <a:off x="0" y="1660711"/>
            <a:ext cx="9144000" cy="3352465"/>
          </a:xfrm>
          <a:prstGeom prst="rect">
            <a:avLst/>
          </a:prstGeom>
        </p:spPr>
      </p:pic>
      <p:pic>
        <p:nvPicPr>
          <p:cNvPr id="6" name="図 5"/>
          <p:cNvPicPr>
            <a:picLocks noChangeAspect="1"/>
          </p:cNvPicPr>
          <p:nvPr/>
        </p:nvPicPr>
        <p:blipFill>
          <a:blip r:embed="rId4"/>
          <a:stretch>
            <a:fillRect/>
          </a:stretch>
        </p:blipFill>
        <p:spPr>
          <a:xfrm>
            <a:off x="1547664" y="5301208"/>
            <a:ext cx="6248400" cy="1346200"/>
          </a:xfrm>
          <a:prstGeom prst="rect">
            <a:avLst/>
          </a:prstGeom>
          <a:ln>
            <a:solidFill>
              <a:schemeClr val="tx1"/>
            </a:solidFill>
          </a:ln>
        </p:spPr>
      </p:pic>
    </p:spTree>
    <p:extLst>
      <p:ext uri="{BB962C8B-B14F-4D97-AF65-F5344CB8AC3E}">
        <p14:creationId xmlns:p14="http://schemas.microsoft.com/office/powerpoint/2010/main" val="2676918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mapbox</a:t>
            </a:r>
            <a:r>
              <a:rPr lang="en-US" altLang="ja-JP" dirty="0"/>
              <a:t>/</a:t>
            </a:r>
            <a:r>
              <a:rPr lang="en-US" altLang="ja-JP" dirty="0" err="1"/>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69</a:t>
            </a:fld>
            <a:endParaRPr lang="en-US" altLang="ja-JP" dirty="0"/>
          </a:p>
        </p:txBody>
      </p:sp>
      <p:pic>
        <p:nvPicPr>
          <p:cNvPr id="4" name="図 3"/>
          <p:cNvPicPr>
            <a:picLocks noChangeAspect="1"/>
          </p:cNvPicPr>
          <p:nvPr/>
        </p:nvPicPr>
        <p:blipFill>
          <a:blip r:embed="rId2"/>
          <a:stretch>
            <a:fillRect/>
          </a:stretch>
        </p:blipFill>
        <p:spPr>
          <a:xfrm>
            <a:off x="0" y="975842"/>
            <a:ext cx="9144000" cy="4906316"/>
          </a:xfrm>
          <a:prstGeom prst="rect">
            <a:avLst/>
          </a:prstGeom>
        </p:spPr>
      </p:pic>
    </p:spTree>
    <p:extLst>
      <p:ext uri="{BB962C8B-B14F-4D97-AF65-F5344CB8AC3E}">
        <p14:creationId xmlns:p14="http://schemas.microsoft.com/office/powerpoint/2010/main" val="167284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ja-JP" altLang="en-US" dirty="0" smtClean="0"/>
              <a:t>自己紹介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7</a:t>
            </a:fld>
            <a:endParaRPr lang="en-US" altLang="ja-JP"/>
          </a:p>
        </p:txBody>
      </p:sp>
      <p:sp>
        <p:nvSpPr>
          <p:cNvPr id="3" name="テキスト ボックス 2"/>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30818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just build it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70</a:t>
            </a:fld>
            <a:endParaRPr lang="en-US" altLang="ja-JP"/>
          </a:p>
        </p:txBody>
      </p:sp>
      <p:pic>
        <p:nvPicPr>
          <p:cNvPr id="4" name="図 3"/>
          <p:cNvPicPr>
            <a:picLocks noChangeAspect="1"/>
          </p:cNvPicPr>
          <p:nvPr/>
        </p:nvPicPr>
        <p:blipFill>
          <a:blip r:embed="rId2"/>
          <a:stretch>
            <a:fillRect/>
          </a:stretch>
        </p:blipFill>
        <p:spPr>
          <a:xfrm>
            <a:off x="0" y="831229"/>
            <a:ext cx="9144000" cy="4541987"/>
          </a:xfrm>
          <a:prstGeom prst="rect">
            <a:avLst/>
          </a:prstGeom>
        </p:spPr>
      </p:pic>
      <p:sp>
        <p:nvSpPr>
          <p:cNvPr id="5" name="正方形/長方形 4"/>
          <p:cNvSpPr/>
          <p:nvPr/>
        </p:nvSpPr>
        <p:spPr>
          <a:xfrm>
            <a:off x="0" y="1374031"/>
            <a:ext cx="9144000" cy="1728192"/>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23528" y="5805264"/>
            <a:ext cx="8406468" cy="646331"/>
          </a:xfrm>
          <a:prstGeom prst="rect">
            <a:avLst/>
          </a:prstGeom>
          <a:noFill/>
        </p:spPr>
        <p:txBody>
          <a:bodyPr wrap="none" rtlCol="0">
            <a:spAutoFit/>
          </a:bodyPr>
          <a:lstStyle/>
          <a:p>
            <a:r>
              <a:rPr kumimoji="1" lang="ja-JP" altLang="en-US" dirty="0" smtClean="0"/>
              <a:t>藤村の場合：</a:t>
            </a:r>
            <a:r>
              <a:rPr kumimoji="1" lang="en-US" altLang="ja-JP" dirty="0" smtClean="0"/>
              <a:t> GitHub </a:t>
            </a:r>
            <a:r>
              <a:rPr kumimoji="1" lang="ja-JP" altLang="en-US" dirty="0" smtClean="0"/>
              <a:t>からクローンしたレポジトリで</a:t>
            </a:r>
            <a:r>
              <a:rPr kumimoji="1" lang="en-US" altLang="ja-JP" dirty="0" smtClean="0"/>
              <a:t> make </a:t>
            </a:r>
            <a:r>
              <a:rPr kumimoji="1" lang="ja-JP" altLang="en-US" dirty="0" smtClean="0"/>
              <a:t>して</a:t>
            </a:r>
            <a:r>
              <a:rPr kumimoji="1" lang="en-US" altLang="ja-JP" dirty="0" smtClean="0"/>
              <a:t> </a:t>
            </a:r>
            <a:r>
              <a:rPr kumimoji="1" lang="en-US" altLang="ja-JP" dirty="0" err="1" smtClean="0"/>
              <a:t>tippecanoe</a:t>
            </a:r>
            <a:r>
              <a:rPr kumimoji="1" lang="en-US" altLang="ja-JP" dirty="0" smtClean="0"/>
              <a:t> </a:t>
            </a:r>
            <a:r>
              <a:rPr kumimoji="1" lang="ja-JP" altLang="en-US" dirty="0" smtClean="0"/>
              <a:t>バイナリを</a:t>
            </a:r>
            <a:endParaRPr kumimoji="1" lang="en-US" altLang="ja-JP" dirty="0" smtClean="0"/>
          </a:p>
          <a:p>
            <a:r>
              <a:rPr lang="ja-JP" altLang="en-US" dirty="0" smtClean="0"/>
              <a:t>作っておき、</a:t>
            </a:r>
            <a:r>
              <a:rPr kumimoji="1" lang="en-US" altLang="ja-JP" dirty="0" smtClean="0"/>
              <a:t>converter </a:t>
            </a:r>
            <a:r>
              <a:rPr kumimoji="1" lang="ja-JP" altLang="en-US" dirty="0" smtClean="0"/>
              <a:t>のレポジトリから</a:t>
            </a:r>
            <a:r>
              <a:rPr lang="en-US" altLang="ja-JP" dirty="0"/>
              <a:t> </a:t>
            </a:r>
            <a:r>
              <a:rPr lang="en-US" altLang="ja-JP" dirty="0" smtClean="0"/>
              <a:t>../</a:t>
            </a:r>
            <a:r>
              <a:rPr lang="en-US" altLang="ja-JP" dirty="0" err="1" smtClean="0"/>
              <a:t>tippecanoe</a:t>
            </a:r>
            <a:r>
              <a:rPr lang="en-US" altLang="ja-JP" dirty="0" smtClean="0"/>
              <a:t>/</a:t>
            </a:r>
            <a:r>
              <a:rPr lang="en-US" altLang="ja-JP" dirty="0" err="1" smtClean="0"/>
              <a:t>tippecanoe</a:t>
            </a:r>
            <a:r>
              <a:rPr lang="en-US" altLang="ja-JP" dirty="0" smtClean="0"/>
              <a:t> </a:t>
            </a:r>
            <a:r>
              <a:rPr lang="ja-JP" altLang="en-US" dirty="0" smtClean="0"/>
              <a:t>で呼び出す。</a:t>
            </a:r>
            <a:endParaRPr kumimoji="1" lang="ja-JP" altLang="en-US" dirty="0"/>
          </a:p>
        </p:txBody>
      </p:sp>
    </p:spTree>
    <p:extLst>
      <p:ext uri="{BB962C8B-B14F-4D97-AF65-F5344CB8AC3E}">
        <p14:creationId xmlns:p14="http://schemas.microsoft.com/office/powerpoint/2010/main" val="4935395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a:t>
            </a:r>
            <a:r>
              <a:rPr kumimoji="1" lang="ja-JP" altLang="en-US" dirty="0" smtClean="0"/>
              <a:t>がやっていることのコア</a:t>
            </a:r>
            <a:endParaRPr kumimoji="1" lang="ja-JP" altLang="en-US" dirty="0"/>
          </a:p>
        </p:txBody>
      </p:sp>
      <p:sp>
        <p:nvSpPr>
          <p:cNvPr id="3" name="コンテンツ プレースホルダー 2"/>
          <p:cNvSpPr>
            <a:spLocks noGrp="1"/>
          </p:cNvSpPr>
          <p:nvPr>
            <p:ph idx="1"/>
          </p:nvPr>
        </p:nvSpPr>
        <p:spPr>
          <a:xfrm>
            <a:off x="251520" y="980728"/>
            <a:ext cx="8784976" cy="5184576"/>
          </a:xfrm>
        </p:spPr>
        <p:txBody>
          <a:bodyPr/>
          <a:lstStyle/>
          <a:p>
            <a:pPr marL="0" indent="0">
              <a:buNone/>
            </a:pPr>
            <a:r>
              <a:rPr lang="ja-JP" altLang="en-US" dirty="0" smtClean="0"/>
              <a:t>（</a:t>
            </a:r>
            <a:r>
              <a:rPr lang="en-US" altLang="ja-JP" dirty="0" smtClean="0"/>
              <a:t>1</a:t>
            </a:r>
            <a:r>
              <a:rPr lang="ja-JP" altLang="en-US" dirty="0" smtClean="0"/>
              <a:t>）地球地図</a:t>
            </a:r>
            <a:r>
              <a:rPr lang="en-US" altLang="ja-JP" dirty="0" smtClean="0"/>
              <a:t> Shapefile </a:t>
            </a:r>
            <a:r>
              <a:rPr lang="ja-JP" altLang="en-US" dirty="0" smtClean="0"/>
              <a:t>を整形・クリーニングしながら</a:t>
            </a:r>
            <a:r>
              <a:rPr lang="en-US" altLang="ja-JP" dirty="0" smtClean="0"/>
              <a:t> NDJSON </a:t>
            </a:r>
            <a:r>
              <a:rPr lang="ja-JP" altLang="en-US" dirty="0" smtClean="0"/>
              <a:t>形式の</a:t>
            </a:r>
            <a:r>
              <a:rPr lang="en-US" altLang="ja-JP" dirty="0" smtClean="0"/>
              <a:t> </a:t>
            </a:r>
            <a:r>
              <a:rPr lang="en-US" altLang="ja-JP" dirty="0" err="1" smtClean="0"/>
              <a:t>GeoJSON</a:t>
            </a:r>
            <a:r>
              <a:rPr lang="en-US" altLang="ja-JP" dirty="0" smtClean="0"/>
              <a:t> </a:t>
            </a:r>
            <a:r>
              <a:rPr lang="ja-JP" altLang="en-US" dirty="0" smtClean="0"/>
              <a:t>に変換</a:t>
            </a:r>
            <a:endParaRPr lang="en-US" altLang="ja-JP" dirty="0" smtClean="0"/>
          </a:p>
          <a:p>
            <a:pPr marL="0" indent="0">
              <a:buNone/>
            </a:pPr>
            <a:r>
              <a:rPr lang="ja-JP" altLang="en-US" dirty="0" smtClean="0"/>
              <a:t>（</a:t>
            </a:r>
            <a:r>
              <a:rPr lang="en-US" altLang="ja-JP" dirty="0" smtClean="0"/>
              <a:t>2</a:t>
            </a:r>
            <a:r>
              <a:rPr lang="ja-JP" altLang="en-US" dirty="0" smtClean="0"/>
              <a:t>）</a:t>
            </a:r>
            <a:endParaRPr lang="en-US" altLang="ja-JP" dirty="0" smtClean="0"/>
          </a:p>
          <a:p>
            <a:pPr marL="0" indent="0">
              <a:buNone/>
            </a:pPr>
            <a:r>
              <a:rPr lang="en-US" altLang="ja-JP" dirty="0" smtClean="0"/>
              <a:t>../</a:t>
            </a:r>
            <a:r>
              <a:rPr lang="en-US" altLang="ja-JP" dirty="0" err="1"/>
              <a:t>tippecanoe</a:t>
            </a:r>
            <a:r>
              <a:rPr lang="en-US" altLang="ja-JP" dirty="0"/>
              <a:t>/</a:t>
            </a:r>
            <a:r>
              <a:rPr lang="en-US" altLang="ja-JP" dirty="0" err="1"/>
              <a:t>tippecanoe</a:t>
            </a:r>
            <a:r>
              <a:rPr lang="en-US" altLang="ja-JP" dirty="0"/>
              <a:t> -P -</a:t>
            </a:r>
            <a:r>
              <a:rPr lang="en-US" altLang="ja-JP" dirty="0" err="1"/>
              <a:t>Bg</a:t>
            </a:r>
            <a:r>
              <a:rPr lang="en-US" altLang="ja-JP" dirty="0"/>
              <a:t> --maximum-zoom=8 -f -o ../gm#{country}#{version}</a:t>
            </a:r>
            <a:r>
              <a:rPr lang="en-US" altLang="ja-JP" dirty="0" err="1"/>
              <a:t>vt</a:t>
            </a:r>
            <a:r>
              <a:rPr lang="en-US" altLang="ja-JP" dirty="0"/>
              <a:t>/</a:t>
            </a:r>
            <a:r>
              <a:rPr lang="en-US" altLang="ja-JP" dirty="0" err="1"/>
              <a:t>data.mbtiles</a:t>
            </a:r>
            <a:r>
              <a:rPr lang="en-US" altLang="ja-JP" dirty="0"/>
              <a:t> --layer=</a:t>
            </a:r>
            <a:r>
              <a:rPr lang="en-US" altLang="ja-JP" dirty="0" err="1"/>
              <a:t>gmvt</a:t>
            </a:r>
            <a:r>
              <a:rPr lang="en-US" altLang="ja-JP" dirty="0"/>
              <a:t>-default ../gm#{country}#{</a:t>
            </a:r>
            <a:r>
              <a:rPr lang="en-US" altLang="ja-JP" dirty="0" smtClean="0"/>
              <a:t>version}</a:t>
            </a:r>
            <a:r>
              <a:rPr lang="en-US" altLang="ja-JP" dirty="0" err="1" smtClean="0"/>
              <a:t>vt</a:t>
            </a:r>
            <a:r>
              <a:rPr lang="en-US" altLang="ja-JP" dirty="0" smtClean="0"/>
              <a:t>/</a:t>
            </a:r>
            <a:r>
              <a:rPr lang="en-US" altLang="ja-JP" dirty="0" err="1" smtClean="0"/>
              <a:t>data.ndjson</a:t>
            </a:r>
            <a:endParaRPr lang="en-US" altLang="ja-JP" dirty="0" smtClean="0"/>
          </a:p>
          <a:p>
            <a:pPr marL="0" indent="0">
              <a:buNone/>
            </a:pPr>
            <a:r>
              <a:rPr kumimoji="1" lang="ja-JP" altLang="en-US" dirty="0" smtClean="0"/>
              <a:t>（</a:t>
            </a:r>
            <a:r>
              <a:rPr kumimoji="1" lang="en-US" altLang="ja-JP" dirty="0" smtClean="0"/>
              <a:t>3</a:t>
            </a:r>
            <a:r>
              <a:rPr kumimoji="1" lang="ja-JP" altLang="en-US" dirty="0" smtClean="0"/>
              <a:t>）</a:t>
            </a:r>
            <a:r>
              <a:rPr lang="ja-JP" altLang="en-US" dirty="0" smtClean="0"/>
              <a:t>国ごとに</a:t>
            </a:r>
            <a:r>
              <a:rPr lang="en-US" altLang="ja-JP" dirty="0" smtClean="0"/>
              <a:t> </a:t>
            </a:r>
            <a:r>
              <a:rPr lang="en-US" altLang="ja-JP" dirty="0" err="1" smtClean="0"/>
              <a:t>data.mbtiles</a:t>
            </a:r>
            <a:r>
              <a:rPr lang="en-US" altLang="ja-JP" dirty="0" smtClean="0"/>
              <a:t> </a:t>
            </a:r>
            <a:r>
              <a:rPr lang="ja-JP" altLang="en-US" dirty="0" smtClean="0"/>
              <a:t>ができあがる。</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71</a:t>
            </a:fld>
            <a:endParaRPr lang="en-US" altLang="ja-JP"/>
          </a:p>
        </p:txBody>
      </p:sp>
    </p:spTree>
    <p:extLst>
      <p:ext uri="{BB962C8B-B14F-4D97-AF65-F5344CB8AC3E}">
        <p14:creationId xmlns:p14="http://schemas.microsoft.com/office/powerpoint/2010/main" val="5129082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data.mbtiles</a:t>
            </a:r>
            <a:r>
              <a:rPr lang="en-US" altLang="ja-JP" dirty="0" smtClean="0"/>
              <a:t> </a:t>
            </a:r>
            <a:r>
              <a:rPr lang="ja-JP" altLang="en-US" dirty="0" smtClean="0"/>
              <a:t>を気軽にチェックする方法</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72</a:t>
            </a:fld>
            <a:endParaRPr lang="en-US" altLang="ja-JP"/>
          </a:p>
        </p:txBody>
      </p:sp>
      <p:pic>
        <p:nvPicPr>
          <p:cNvPr id="5" name="図 4"/>
          <p:cNvPicPr>
            <a:picLocks noChangeAspect="1"/>
          </p:cNvPicPr>
          <p:nvPr/>
        </p:nvPicPr>
        <p:blipFill>
          <a:blip r:embed="rId2"/>
          <a:stretch>
            <a:fillRect/>
          </a:stretch>
        </p:blipFill>
        <p:spPr>
          <a:xfrm>
            <a:off x="0" y="764704"/>
            <a:ext cx="9144000" cy="4302000"/>
          </a:xfrm>
          <a:prstGeom prst="rect">
            <a:avLst/>
          </a:prstGeom>
        </p:spPr>
      </p:pic>
      <p:pic>
        <p:nvPicPr>
          <p:cNvPr id="6" name="図 5"/>
          <p:cNvPicPr>
            <a:picLocks noChangeAspect="1"/>
          </p:cNvPicPr>
          <p:nvPr/>
        </p:nvPicPr>
        <p:blipFill>
          <a:blip r:embed="rId3"/>
          <a:stretch>
            <a:fillRect/>
          </a:stretch>
        </p:blipFill>
        <p:spPr>
          <a:xfrm>
            <a:off x="-3572" y="5416177"/>
            <a:ext cx="9144000" cy="1333500"/>
          </a:xfrm>
          <a:prstGeom prst="rect">
            <a:avLst/>
          </a:prstGeom>
        </p:spPr>
      </p:pic>
    </p:spTree>
    <p:extLst>
      <p:ext uri="{BB962C8B-B14F-4D97-AF65-F5344CB8AC3E}">
        <p14:creationId xmlns:p14="http://schemas.microsoft.com/office/powerpoint/2010/main" val="7634166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601216" y="692696"/>
            <a:ext cx="8507288" cy="5544616"/>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github.com/globalmaps-vt/converter</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kumimoji="1" lang="en-US" altLang="ja-JP" dirty="0" smtClean="0">
                <a:hlinkClick r:id="rId4"/>
              </a:rPr>
              <a:t>https://github.com/globalmaps/</a:t>
            </a:r>
            <a:r>
              <a:rPr kumimoji="1" lang="en-US" altLang="ja-JP" dirty="0" smtClean="0"/>
              <a:t> </a:t>
            </a:r>
            <a:r>
              <a:rPr kumimoji="1" lang="ja-JP" altLang="en-US" dirty="0" smtClean="0"/>
              <a:t>から</a:t>
            </a:r>
            <a:r>
              <a:rPr lang="en-US" altLang="ja-JP" dirty="0" smtClean="0"/>
              <a:t>gm#{country}#{version} </a:t>
            </a:r>
            <a:r>
              <a:rPr lang="ja-JP" altLang="en-US" dirty="0" smtClean="0"/>
              <a:t>をクローン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/converter/</a:t>
            </a:r>
            <a:r>
              <a:rPr kumimoji="1" lang="en-US" altLang="ja-JP" dirty="0" err="1" smtClean="0"/>
              <a:t>convert.rb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/converter </a:t>
            </a:r>
            <a:r>
              <a:rPr lang="ja-JP" altLang="en-US" dirty="0" smtClean="0"/>
              <a:t>で</a:t>
            </a:r>
            <a:r>
              <a:rPr lang="en-US" altLang="ja-JP" dirty="0" smtClean="0"/>
              <a:t> ruby </a:t>
            </a:r>
            <a:r>
              <a:rPr lang="en-US" altLang="ja-JP" dirty="0" err="1" smtClean="0"/>
              <a:t>convert.rb</a:t>
            </a:r>
            <a:endParaRPr lang="en-US" altLang="ja-JP" dirty="0" smtClean="0"/>
          </a:p>
          <a:p>
            <a:pPr marL="571500" lvl="0" indent="-571500" fontAlgn="auto">
              <a:spcBef>
                <a:spcPts val="0"/>
              </a:spcBef>
              <a:spcAft>
                <a:spcPts val="0"/>
              </a:spcAft>
              <a:buNone/>
            </a:pPr>
            <a:r>
              <a:rPr lang="en-US" altLang="ja-JP" dirty="0"/>
              <a:t>	</a:t>
            </a:r>
            <a:r>
              <a:rPr lang="en-US" altLang="ja-JP" dirty="0" smtClean="0"/>
              <a:t>~/</a:t>
            </a:r>
            <a:r>
              <a:rPr lang="en-US" altLang="ja-JP" dirty="0" err="1" smtClean="0"/>
              <a:t>github</a:t>
            </a:r>
            <a:r>
              <a:rPr lang="en-US" altLang="ja-JP" dirty="0" smtClean="0"/>
              <a:t>/gm#{country}#{version}</a:t>
            </a:r>
            <a:r>
              <a:rPr lang="en-US" altLang="ja-JP" dirty="0" err="1" smtClean="0"/>
              <a:t>vt</a:t>
            </a:r>
            <a:r>
              <a:rPr lang="en-US" altLang="ja-JP" dirty="0" smtClean="0"/>
              <a:t> </a:t>
            </a:r>
            <a:r>
              <a:rPr lang="ja-JP" altLang="en-US" dirty="0" smtClean="0"/>
              <a:t>が必要</a:t>
            </a:r>
            <a:endParaRPr lang="en-US" altLang="ja-JP" dirty="0"/>
          </a:p>
          <a:p>
            <a:pPr marL="571500" lvl="0" indent="-571500" fontAlgn="auto">
              <a:spcBef>
                <a:spcPts val="0"/>
              </a:spcBef>
              <a:spcAft>
                <a:spcPts val="0"/>
              </a:spcAft>
              <a:buNone/>
            </a:pPr>
            <a:r>
              <a:rPr lang="ja-JP" altLang="en-US" dirty="0" smtClean="0"/>
              <a:t>（</a:t>
            </a:r>
            <a:r>
              <a:rPr lang="en-US" altLang="ja-JP" dirty="0" smtClean="0"/>
              <a:t>5</a:t>
            </a:r>
            <a:r>
              <a:rPr lang="ja-JP" altLang="en-US" dirty="0" smtClean="0"/>
              <a:t>）</a:t>
            </a:r>
            <a:r>
              <a:rPr lang="en-US" altLang="ja-JP" dirty="0"/>
              <a:t> </a:t>
            </a:r>
            <a:r>
              <a:rPr lang="en-US" altLang="ja-JP" dirty="0" err="1" smtClean="0"/>
              <a:t>mbview</a:t>
            </a:r>
            <a:r>
              <a:rPr lang="en-US" altLang="ja-JP" dirty="0" smtClean="0"/>
              <a:t> </a:t>
            </a:r>
            <a:r>
              <a:rPr lang="ja-JP" altLang="en-US" dirty="0" smtClean="0"/>
              <a:t>で確認</a:t>
            </a:r>
            <a:endParaRPr lang="en-US" altLang="ja-JP" dirty="0" smtClean="0"/>
          </a:p>
          <a:p>
            <a:pPr marL="571500" lvl="0" indent="-571500" fontAlgn="auto">
              <a:spcBef>
                <a:spcPts val="0"/>
              </a:spcBef>
              <a:spcAft>
                <a:spcPts val="0"/>
              </a:spcAft>
              <a:buNone/>
            </a:pPr>
            <a:r>
              <a:rPr kumimoji="1" lang="ja-JP" altLang="en-US" dirty="0" smtClean="0"/>
              <a:t>（</a:t>
            </a:r>
            <a:r>
              <a:rPr lang="en-US" altLang="ja-JP" dirty="0"/>
              <a:t>6</a:t>
            </a:r>
            <a:r>
              <a:rPr kumimoji="1" lang="ja-JP" altLang="en-US" dirty="0" smtClean="0"/>
              <a:t>）</a:t>
            </a:r>
            <a:r>
              <a:rPr kumimoji="1" lang="en-US" altLang="ja-JP" dirty="0" smtClean="0"/>
              <a:t> ~/</a:t>
            </a:r>
            <a:r>
              <a:rPr kumimoji="1" lang="en-US" altLang="ja-JP" dirty="0" err="1" smtClean="0"/>
              <a:t>github</a:t>
            </a:r>
            <a:r>
              <a:rPr kumimoji="1" lang="en-US" altLang="ja-JP" dirty="0" smtClean="0"/>
              <a:t>/converter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して（テストサイトを作って）ローカル確認</a:t>
            </a:r>
            <a:endParaRPr kumimoji="1"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73</a:t>
            </a:fld>
            <a:endParaRPr lang="en-US" altLang="ja-JP"/>
          </a:p>
        </p:txBody>
      </p:sp>
      <p:pic>
        <p:nvPicPr>
          <p:cNvPr id="5" name="図 4"/>
          <p:cNvPicPr>
            <a:picLocks noChangeAspect="1"/>
          </p:cNvPicPr>
          <p:nvPr/>
        </p:nvPicPr>
        <p:blipFill>
          <a:blip r:embed="rId5"/>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0802057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ハンズオンの結果の共有</a:t>
            </a:r>
            <a:r>
              <a:rPr lang="ja-JP" altLang="en-US" dirty="0"/>
              <a:t>　</a:t>
            </a:r>
            <a:r>
              <a:rPr lang="ja-JP" altLang="en-US" dirty="0" smtClean="0"/>
              <a:t>又は</a:t>
            </a:r>
            <a:r>
              <a:rPr lang="en-US" altLang="ja-JP" dirty="0" smtClean="0"/>
              <a:t/>
            </a:r>
            <a:br>
              <a:rPr lang="en-US" altLang="ja-JP" dirty="0" smtClean="0"/>
            </a:br>
            <a:r>
              <a:rPr lang="ja-JP" altLang="en-US" dirty="0" smtClean="0"/>
              <a:t>コメント・アドバイスなど</a:t>
            </a: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Presentation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74</a:t>
            </a:fld>
            <a:endParaRPr lang="en-US" altLang="ja-JP"/>
          </a:p>
        </p:txBody>
      </p:sp>
    </p:spTree>
    <p:extLst>
      <p:ext uri="{BB962C8B-B14F-4D97-AF65-F5344CB8AC3E}">
        <p14:creationId xmlns:p14="http://schemas.microsoft.com/office/powerpoint/2010/main" val="134567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ジオをウェブファーストで考えることの重要性</a:t>
            </a:r>
            <a:endParaRPr kumimoji="1" lang="ja-JP" altLang="en-US" dirty="0"/>
          </a:p>
        </p:txBody>
      </p:sp>
      <p:sp>
        <p:nvSpPr>
          <p:cNvPr id="3" name="コンテンツ プレースホルダー 2"/>
          <p:cNvSpPr>
            <a:spLocks noGrp="1"/>
          </p:cNvSpPr>
          <p:nvPr>
            <p:ph idx="1"/>
          </p:nvPr>
        </p:nvSpPr>
        <p:spPr>
          <a:xfrm>
            <a:off x="107504" y="548680"/>
            <a:ext cx="8856984" cy="6309320"/>
          </a:xfrm>
        </p:spPr>
        <p:txBody>
          <a:bodyPr/>
          <a:lstStyle/>
          <a:p>
            <a:pPr marL="0" indent="0" algn="ctr">
              <a:buNone/>
            </a:pPr>
            <a:r>
              <a:rPr kumimoji="1" lang="ja-JP" altLang="en-US" sz="8800" dirty="0" smtClean="0"/>
              <a:t>ウェブ地図</a:t>
            </a:r>
            <a:endParaRPr kumimoji="1" lang="en-US" altLang="ja-JP" sz="8800" dirty="0" smtClean="0"/>
          </a:p>
          <a:p>
            <a:r>
              <a:rPr lang="ja-JP" altLang="en-US" dirty="0" smtClean="0"/>
              <a:t>単なるジオのウェブエクステンションではない。</a:t>
            </a:r>
            <a:endParaRPr lang="en-US" altLang="ja-JP" dirty="0" smtClean="0"/>
          </a:p>
          <a:p>
            <a:r>
              <a:rPr kumimoji="1" lang="ja-JP" altLang="en-US" dirty="0" smtClean="0"/>
              <a:t>ジオのカルチャーの変換を巻き起こしている。</a:t>
            </a:r>
            <a:endParaRPr kumimoji="1" lang="en-US" altLang="ja-JP" dirty="0" smtClean="0"/>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ZIP</a:t>
            </a:r>
            <a:r>
              <a:rPr lang="ja-JP" altLang="en-US" dirty="0" smtClean="0">
                <a:latin typeface="MS PMincho" charset="-128"/>
                <a:ea typeface="MS PMincho" charset="-128"/>
                <a:cs typeface="MS PMincho" charset="-128"/>
              </a:rPr>
              <a:t>をダウンロードして、コンバートして</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にかける」という</a:t>
            </a:r>
            <a:r>
              <a:rPr lang="ja-JP" altLang="en-US" dirty="0" smtClean="0">
                <a:solidFill>
                  <a:srgbClr val="FF0000"/>
                </a:solidFill>
                <a:latin typeface="MS PMincho" charset="-128"/>
                <a:ea typeface="MS PMincho" charset="-128"/>
                <a:cs typeface="MS PMincho" charset="-128"/>
              </a:rPr>
              <a:t>擬有体物的なカルチャーからの脱却</a:t>
            </a:r>
            <a:endParaRPr lang="en-US" altLang="ja-JP" dirty="0" smtClean="0">
              <a:solidFill>
                <a:srgbClr val="FF0000"/>
              </a:solidFill>
              <a:latin typeface="MS PMincho" charset="-128"/>
              <a:ea typeface="MS PMincho" charset="-128"/>
              <a:cs typeface="MS PMincho" charset="-128"/>
            </a:endParaRPr>
          </a:p>
          <a:p>
            <a:pPr lvl="2">
              <a:buFont typeface="Wingdings" charset="2"/>
              <a:buChar char="ü"/>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「刊行物を複製する」から「</a:t>
            </a:r>
            <a:r>
              <a:rPr lang="ja-JP" altLang="en-US" dirty="0" smtClean="0">
                <a:solidFill>
                  <a:srgbClr val="FF0000"/>
                </a:solidFill>
                <a:latin typeface="MS PMincho" charset="-128"/>
                <a:ea typeface="MS PMincho" charset="-128"/>
                <a:cs typeface="MS PMincho" charset="-128"/>
              </a:rPr>
              <a:t>オンデマンドに刊行を受ける</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2">
              <a:buFont typeface="Wingdings" charset="2"/>
              <a:buChar char="ü"/>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ベクトルデータ・ラスタデータが入ることで「</a:t>
            </a:r>
            <a:r>
              <a:rPr lang="ja-JP" altLang="en-US" dirty="0" smtClean="0">
                <a:solidFill>
                  <a:srgbClr val="FF0000"/>
                </a:solidFill>
                <a:latin typeface="MS PMincho" charset="-128"/>
                <a:ea typeface="MS PMincho" charset="-128"/>
                <a:cs typeface="MS PMincho" charset="-128"/>
              </a:rPr>
              <a:t>機械判読可能</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情報がソフトウェア</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ではなくて</a:t>
            </a:r>
            <a:r>
              <a:rPr lang="ja-JP" altLang="en-US" dirty="0" smtClean="0">
                <a:solidFill>
                  <a:srgbClr val="FF0000"/>
                </a:solidFill>
                <a:latin typeface="MS PMincho" charset="-128"/>
                <a:ea typeface="MS PMincho" charset="-128"/>
                <a:cs typeface="MS PMincho" charset="-128"/>
              </a:rPr>
              <a:t>人に伝わる</a:t>
            </a:r>
            <a:r>
              <a:rPr lang="ja-JP" altLang="en-US" dirty="0" smtClean="0">
                <a:latin typeface="MS PMincho" charset="-128"/>
                <a:ea typeface="MS PMincho" charset="-128"/>
                <a:cs typeface="MS PMincho" charset="-128"/>
              </a:rPr>
              <a:t>ことの重要さ。</a:t>
            </a:r>
            <a:r>
              <a:rPr lang="ja-JP" altLang="en-US" spc="-150" dirty="0" smtClean="0">
                <a:latin typeface="MS PMincho" charset="-128"/>
                <a:ea typeface="MS PMincho" charset="-128"/>
                <a:cs typeface="MS PMincho" charset="-128"/>
              </a:rPr>
              <a:t>人の行動を変えてはじめて有用な情報である。</a:t>
            </a:r>
            <a:endParaRPr lang="en-US" altLang="ja-JP" spc="-150" dirty="0" smtClean="0">
              <a:latin typeface="MS PMincho" charset="-128"/>
              <a:ea typeface="MS PMincho" charset="-128"/>
              <a:cs typeface="MS PMincho" charset="-128"/>
            </a:endParaRPr>
          </a:p>
          <a:p>
            <a:pPr lvl="1">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このカルチャーの変換を通じてはじめて、デジタル　地図が</a:t>
            </a:r>
            <a:r>
              <a:rPr lang="ja-JP" altLang="en-US" dirty="0" smtClean="0">
                <a:solidFill>
                  <a:srgbClr val="FF0000"/>
                </a:solidFill>
                <a:latin typeface="MS PMincho" charset="-128"/>
                <a:ea typeface="MS PMincho" charset="-128"/>
                <a:cs typeface="MS PMincho" charset="-128"/>
              </a:rPr>
              <a:t>紙地図の利便性に匹敵</a:t>
            </a:r>
            <a:r>
              <a:rPr lang="ja-JP" altLang="en-US" dirty="0" smtClean="0">
                <a:latin typeface="MS PMincho" charset="-128"/>
                <a:ea typeface="MS PMincho" charset="-128"/>
                <a:cs typeface="MS PMincho" charset="-128"/>
              </a:rPr>
              <a:t>しつつある。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8</a:t>
            </a:fld>
            <a:endParaRPr lang="en-US" altLang="ja-JP"/>
          </a:p>
        </p:txBody>
      </p:sp>
    </p:spTree>
    <p:extLst>
      <p:ext uri="{BB962C8B-B14F-4D97-AF65-F5344CB8AC3E}">
        <p14:creationId xmlns:p14="http://schemas.microsoft.com/office/powerpoint/2010/main" val="1701279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ウェブが個別分野のフィロソフィーを変える構造</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9</a:t>
            </a:fld>
            <a:endParaRPr lang="en-US" altLang="ja-JP"/>
          </a:p>
        </p:txBody>
      </p:sp>
      <p:sp>
        <p:nvSpPr>
          <p:cNvPr id="5" name="円/楕円 4"/>
          <p:cNvSpPr/>
          <p:nvPr/>
        </p:nvSpPr>
        <p:spPr>
          <a:xfrm>
            <a:off x="1547664"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sp>
        <p:nvSpPr>
          <p:cNvPr id="6" name="円/楕円 5"/>
          <p:cNvSpPr/>
          <p:nvPr/>
        </p:nvSpPr>
        <p:spPr>
          <a:xfrm>
            <a:off x="5364088"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データ</a:t>
            </a:r>
            <a:endParaRPr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8" name="直線矢印コネクタ 7"/>
          <p:cNvCxnSpPr>
            <a:stCxn id="5" idx="6"/>
            <a:endCxn id="6" idx="2"/>
          </p:cNvCxnSpPr>
          <p:nvPr/>
        </p:nvCxnSpPr>
        <p:spPr>
          <a:xfrm>
            <a:off x="3779912" y="1484784"/>
            <a:ext cx="158417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p:cNvSpPr/>
          <p:nvPr/>
        </p:nvSpPr>
        <p:spPr>
          <a:xfrm>
            <a:off x="1979712" y="2492896"/>
            <a:ext cx="4824536" cy="334573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　</a:t>
            </a:r>
            <a:r>
              <a:rPr lang="ja-JP" altLang="en-US" dirty="0" smtClean="0">
                <a:solidFill>
                  <a:schemeClr val="tx1"/>
                </a:solidFill>
              </a:rPr>
              <a:t>　　　　　　　　　　　　　</a:t>
            </a: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　　　　　　　　　　　　　　データ</a:t>
            </a:r>
            <a:endParaRPr lang="en-US" altLang="ja-JP" dirty="0" smtClean="0">
              <a:solidFill>
                <a:schemeClr val="tx1"/>
              </a:solidFill>
            </a:endParaRPr>
          </a:p>
          <a:p>
            <a:pPr algn="ctr"/>
            <a:r>
              <a:rPr kumimoji="1" lang="ja-JP" altLang="en-US" dirty="0" smtClean="0">
                <a:solidFill>
                  <a:schemeClr val="tx1"/>
                </a:solidFill>
              </a:rPr>
              <a:t>　　　　　　　　　　　　　　カルチャー</a:t>
            </a:r>
            <a:endParaRPr kumimoji="1" lang="ja-JP" altLang="en-US" dirty="0">
              <a:solidFill>
                <a:schemeClr val="tx1"/>
              </a:solidFill>
            </a:endParaRPr>
          </a:p>
        </p:txBody>
      </p:sp>
      <p:sp>
        <p:nvSpPr>
          <p:cNvPr id="10" name="円/楕円 9"/>
          <p:cNvSpPr/>
          <p:nvPr/>
        </p:nvSpPr>
        <p:spPr>
          <a:xfrm>
            <a:off x="2434072" y="3286683"/>
            <a:ext cx="2232248" cy="1728192"/>
          </a:xfrm>
          <a:prstGeom prst="ellipse">
            <a:avLst/>
          </a:prstGeom>
          <a:solidFill>
            <a:schemeClr val="bg1"/>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11" name="直線矢印コネクタ 10"/>
          <p:cNvCxnSpPr/>
          <p:nvPr/>
        </p:nvCxnSpPr>
        <p:spPr>
          <a:xfrm>
            <a:off x="3995936" y="4150779"/>
            <a:ext cx="1080120" cy="149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4139952" y="4437112"/>
            <a:ext cx="773832"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172876" y="3775102"/>
            <a:ext cx="740908" cy="369332"/>
          </a:xfrm>
          <a:prstGeom prst="rect">
            <a:avLst/>
          </a:prstGeom>
          <a:noFill/>
        </p:spPr>
        <p:txBody>
          <a:bodyPr wrap="none" rtlCol="0">
            <a:spAutoFit/>
          </a:bodyPr>
          <a:lstStyle/>
          <a:p>
            <a:r>
              <a:rPr kumimoji="1" lang="ja-JP" altLang="en-US" dirty="0" smtClean="0">
                <a:solidFill>
                  <a:srgbClr val="FF0000"/>
                </a:solidFill>
              </a:rPr>
              <a:t>リンク</a:t>
            </a:r>
            <a:endParaRPr kumimoji="1" lang="ja-JP" altLang="en-US" dirty="0">
              <a:solidFill>
                <a:srgbClr val="FF0000"/>
              </a:solidFill>
            </a:endParaRPr>
          </a:p>
        </p:txBody>
      </p:sp>
      <p:sp>
        <p:nvSpPr>
          <p:cNvPr id="18" name="テキスト ボックス 17"/>
          <p:cNvSpPr txBox="1"/>
          <p:nvPr/>
        </p:nvSpPr>
        <p:spPr>
          <a:xfrm>
            <a:off x="4213701" y="4420054"/>
            <a:ext cx="646331" cy="369332"/>
          </a:xfrm>
          <a:prstGeom prst="rect">
            <a:avLst/>
          </a:prstGeom>
          <a:noFill/>
        </p:spPr>
        <p:txBody>
          <a:bodyPr wrap="none" rtlCol="0">
            <a:spAutoFit/>
          </a:bodyPr>
          <a:lstStyle/>
          <a:p>
            <a:r>
              <a:rPr kumimoji="1" lang="ja-JP" altLang="en-US" dirty="0" smtClean="0">
                <a:solidFill>
                  <a:srgbClr val="FF0000"/>
                </a:solidFill>
              </a:rPr>
              <a:t>侵襲</a:t>
            </a:r>
            <a:endParaRPr kumimoji="1" lang="ja-JP" altLang="en-US" dirty="0">
              <a:solidFill>
                <a:srgbClr val="FF0000"/>
              </a:solidFill>
            </a:endParaRPr>
          </a:p>
        </p:txBody>
      </p:sp>
      <p:sp>
        <p:nvSpPr>
          <p:cNvPr id="19" name="角丸四角形吹き出し 18"/>
          <p:cNvSpPr/>
          <p:nvPr/>
        </p:nvSpPr>
        <p:spPr>
          <a:xfrm>
            <a:off x="5904532" y="4604720"/>
            <a:ext cx="2951560" cy="2136648"/>
          </a:xfrm>
          <a:prstGeom prst="wedgeRoundRectCallout">
            <a:avLst>
              <a:gd name="adj1" fmla="val -44928"/>
              <a:gd name="adj2" fmla="val -5813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ウェブのカルチャー？</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a:t>
            </a:r>
            <a:r>
              <a:rPr lang="en-US" altLang="ja-JP" dirty="0" smtClean="0">
                <a:solidFill>
                  <a:schemeClr val="tx1"/>
                </a:solidFill>
              </a:rPr>
              <a:t>URL</a:t>
            </a:r>
            <a:r>
              <a:rPr lang="ja-JP" altLang="en-US" dirty="0" smtClean="0">
                <a:solidFill>
                  <a:schemeClr val="tx1"/>
                </a:solidFill>
              </a:rPr>
              <a:t>でリンク</a:t>
            </a:r>
            <a:endParaRPr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すべてが発信者コントロールのオリジナルのリソース</a:t>
            </a:r>
            <a:endParaRPr lang="en-US" altLang="ja-JP" dirty="0" smtClean="0">
              <a:solidFill>
                <a:schemeClr val="tx1"/>
              </a:solidFill>
            </a:endParaRPr>
          </a:p>
          <a:p>
            <a:pPr marL="342900" indent="-342900">
              <a:buFont typeface="+mj-lt"/>
              <a:buAutoNum type="arabicPeriod"/>
            </a:pPr>
            <a:r>
              <a:rPr kumimoji="1" lang="en-US" altLang="ja-JP" dirty="0" smtClean="0">
                <a:solidFill>
                  <a:schemeClr val="tx1"/>
                </a:solidFill>
              </a:rPr>
              <a:t>Content-type </a:t>
            </a:r>
            <a:r>
              <a:rPr kumimoji="1" lang="ja-JP" altLang="en-US" dirty="0" smtClean="0">
                <a:solidFill>
                  <a:schemeClr val="tx1"/>
                </a:solidFill>
              </a:rPr>
              <a:t>は自由</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ブラウザで標準化</a:t>
            </a:r>
            <a:endParaRPr kumimoji="1" lang="ja-JP" altLang="en-US" dirty="0">
              <a:solidFill>
                <a:schemeClr val="tx1"/>
              </a:solidFill>
            </a:endParaRPr>
          </a:p>
        </p:txBody>
      </p:sp>
    </p:spTree>
    <p:extLst>
      <p:ext uri="{BB962C8B-B14F-4D97-AF65-F5344CB8AC3E}">
        <p14:creationId xmlns:p14="http://schemas.microsoft.com/office/powerpoint/2010/main" val="2076818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2012</TotalTime>
  <Words>2381</Words>
  <Application>Microsoft Macintosh PowerPoint</Application>
  <PresentationFormat>画面に合わせる (4:3)</PresentationFormat>
  <Paragraphs>436</Paragraphs>
  <Slides>74</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74</vt:i4>
      </vt:variant>
    </vt:vector>
  </HeadingPairs>
  <TitlesOfParts>
    <vt:vector size="83" baseType="lpstr">
      <vt:lpstr>HGMaruGothicMPRO</vt:lpstr>
      <vt:lpstr>HGP創英角ｺﾞｼｯｸUB</vt:lpstr>
      <vt:lpstr>MS PMincho</vt:lpstr>
      <vt:lpstr>ＭＳ Ｐゴシック</vt:lpstr>
      <vt:lpstr>ＭＳ Ｐ明朝</vt:lpstr>
      <vt:lpstr>Times New Roman</vt:lpstr>
      <vt:lpstr>Wingdings</vt:lpstr>
      <vt:lpstr>Arial</vt:lpstr>
      <vt:lpstr>テーマ1</vt:lpstr>
      <vt:lpstr>バイナリベクトルタイルを操ろう Drive binary vector tiles</vt:lpstr>
      <vt:lpstr>このプレゼンテーションファイル</vt:lpstr>
      <vt:lpstr>PowerPoint プレゼンテーション</vt:lpstr>
      <vt:lpstr>PowerPoint プレゼンテーション</vt:lpstr>
      <vt:lpstr>本日の想定スケジュール</vt:lpstr>
      <vt:lpstr>なぜプレゼンテーションタイムを入れるのか</vt:lpstr>
      <vt:lpstr>自己紹介</vt:lpstr>
      <vt:lpstr>【私見】ジオをウェブファーストで考えることの重要性</vt:lpstr>
      <vt:lpstr>【私見】ウェブが個別分野のフィロソフィーを変える構造</vt:lpstr>
      <vt:lpstr>地理院の背景施策</vt:lpstr>
      <vt:lpstr>地理院の背景施策</vt:lpstr>
      <vt:lpstr>地理院の背景施策</vt:lpstr>
      <vt:lpstr>ベクトルタイルの技術的メリット</vt:lpstr>
      <vt:lpstr>タイルの技術的メリット</vt:lpstr>
      <vt:lpstr>地理院の施策的背景</vt:lpstr>
      <vt:lpstr>今回ハンズオンのメインテーマ</vt:lpstr>
      <vt:lpstr>本日のハンズオン内容</vt:lpstr>
      <vt:lpstr>本日のハンズオン内容</vt:lpstr>
      <vt:lpstr>本日の想定スケジュール（再掲）</vt:lpstr>
      <vt:lpstr>地球地図バイナリベクトルサイトを カスタマイズしてみる</vt:lpstr>
      <vt:lpstr>http://bit.ly/tokyo-vt</vt:lpstr>
      <vt:lpstr>三次元操作 → http://bit.ly/tokyo-vt</vt:lpstr>
      <vt:lpstr>内容</vt:lpstr>
      <vt:lpstr>Mapbox GL JS</vt:lpstr>
      <vt:lpstr>Global Mapping Project (iscgm.org)</vt:lpstr>
      <vt:lpstr>地図の状態を反映した URL (Mapbox GL JS)</vt:lpstr>
      <vt:lpstr>どんなデータか</vt:lpstr>
      <vt:lpstr>Hands-on: コードを gist にコピー（1）</vt:lpstr>
      <vt:lpstr>Hands-on: コードを gist にコピー（2）</vt:lpstr>
      <vt:lpstr>bl.ocks.org で見る</vt:lpstr>
      <vt:lpstr>Hands-on!</vt:lpstr>
      <vt:lpstr>ステップ2：中心経緯度の変更</vt:lpstr>
      <vt:lpstr>ステップ2：中心経緯度の変更</vt:lpstr>
      <vt:lpstr>bl.ocks.org 側をリロードすると、地図中心が変更</vt:lpstr>
      <vt:lpstr>ステップ3-1: 線</vt:lpstr>
      <vt:lpstr>FACC 地物コード</vt:lpstr>
      <vt:lpstr>線データのFACCコード</vt:lpstr>
      <vt:lpstr>ステップ3-2: 点</vt:lpstr>
      <vt:lpstr>点データの FACC コード</vt:lpstr>
      <vt:lpstr>ステップ3-3: 面</vt:lpstr>
      <vt:lpstr>面データのFACCコード</vt:lpstr>
      <vt:lpstr>Hands-on!</vt:lpstr>
      <vt:lpstr>カスタマイズをグローバル適用 してみる</vt:lpstr>
      <vt:lpstr>このセッションの狙い</vt:lpstr>
      <vt:lpstr>https://github.com/globalmaps-vt/demo</vt:lpstr>
      <vt:lpstr>https://github.com/globalmaps-vt/demo/blob/master/make.rb</vt:lpstr>
      <vt:lpstr>ベクトルタイルレポジトリをクローンしているのが前提</vt:lpstr>
      <vt:lpstr>【参考】私の ~/github/</vt:lpstr>
      <vt:lpstr>ハンズオン</vt:lpstr>
      <vt:lpstr>【参考】make.rb 今後の藤村のチャレンジ</vt:lpstr>
      <vt:lpstr>地球地図バイナリベクトル タイルセットについて</vt:lpstr>
      <vt:lpstr>地球地図バイナリベクトルタイル</vt:lpstr>
      <vt:lpstr>バイナリベクトルタイルフォーマット</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自分のデータの バイナリベクトルタイルを作ってみる </vt:lpstr>
      <vt:lpstr>このセッションの狙い</vt:lpstr>
      <vt:lpstr>https://github.com/globalmaps-vt/converter</vt:lpstr>
      <vt:lpstr>https://github.com/globalmaps-vt/converter/blob/master/convert.rb</vt:lpstr>
      <vt:lpstr>convert.rb kicks tippecanoe</vt:lpstr>
      <vt:lpstr>https://github.com/mapbox/tippecanoe</vt:lpstr>
      <vt:lpstr>just build it</vt:lpstr>
      <vt:lpstr>convert.rb がやっていることのコア</vt:lpstr>
      <vt:lpstr>data.mbtiles を気軽にチェックする方法</vt:lpstr>
      <vt:lpstr>ハンズオン</vt:lpstr>
      <vt:lpstr>ハンズオンの結果の共有　又は コメント・アドバイスなど</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78</cp:revision>
  <cp:lastPrinted>2016-11-04T06:23:09Z</cp:lastPrinted>
  <dcterms:created xsi:type="dcterms:W3CDTF">2016-11-02T21:36:22Z</dcterms:created>
  <dcterms:modified xsi:type="dcterms:W3CDTF">2016-11-04T07:10:05Z</dcterms:modified>
</cp:coreProperties>
</file>